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slideshow.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4"/>
    <p:sldMasterId id="2147483692" r:id="rId5"/>
    <p:sldMasterId id="2147483718" r:id="rId6"/>
    <p:sldMasterId id="2147483731" r:id="rId7"/>
  </p:sldMasterIdLst>
  <p:notesMasterIdLst>
    <p:notesMasterId r:id="rId22"/>
  </p:notesMasterIdLst>
  <p:handoutMasterIdLst>
    <p:handoutMasterId r:id="rId23"/>
  </p:handoutMasterIdLst>
  <p:sldIdLst>
    <p:sldId id="382" r:id="rId8"/>
    <p:sldId id="375" r:id="rId9"/>
    <p:sldId id="380" r:id="rId10"/>
    <p:sldId id="276" r:id="rId11"/>
    <p:sldId id="467" r:id="rId12"/>
    <p:sldId id="355" r:id="rId13"/>
    <p:sldId id="381" r:id="rId14"/>
    <p:sldId id="468" r:id="rId15"/>
    <p:sldId id="357" r:id="rId16"/>
    <p:sldId id="466" r:id="rId17"/>
    <p:sldId id="386" r:id="rId18"/>
    <p:sldId id="387" r:id="rId19"/>
    <p:sldId id="260" r:id="rId20"/>
    <p:sldId id="261" r:id="rId21"/>
  </p:sldIdLst>
  <p:sldSz cx="9144000" cy="6858000" type="screen4x3"/>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88">
          <p15:clr>
            <a:srgbClr val="A4A3A4"/>
          </p15:clr>
        </p15:guide>
        <p15:guide id="2" orient="horz" pos="981">
          <p15:clr>
            <a:srgbClr val="A4A3A4"/>
          </p15:clr>
        </p15:guide>
        <p15:guide id="3" orient="horz" pos="3952">
          <p15:clr>
            <a:srgbClr val="A4A3A4"/>
          </p15:clr>
        </p15:guide>
        <p15:guide id="4" orient="horz" pos="232">
          <p15:clr>
            <a:srgbClr val="A4A3A4"/>
          </p15:clr>
        </p15:guide>
        <p15:guide id="5" pos="226">
          <p15:clr>
            <a:srgbClr val="A4A3A4"/>
          </p15:clr>
        </p15:guide>
        <p15:guide id="6" pos="5534">
          <p15:clr>
            <a:srgbClr val="A4A3A4"/>
          </p15:clr>
        </p15:guide>
        <p15:guide id="7" pos="2941">
          <p15:clr>
            <a:srgbClr val="A4A3A4"/>
          </p15:clr>
        </p15:guide>
        <p15:guide id="8" pos="2819">
          <p15:clr>
            <a:srgbClr val="A4A3A4"/>
          </p15:clr>
        </p15:guide>
        <p15:guide id="9" orient="horz" pos="414">
          <p15:clr>
            <a:srgbClr val="A4A3A4"/>
          </p15:clr>
        </p15:guide>
        <p15:guide id="10" pos="4173">
          <p15:clr>
            <a:srgbClr val="A4A3A4"/>
          </p15:clr>
        </p15:guide>
      </p15:sldGuideLst>
    </p:ext>
    <p:ext uri="{2D200454-40CA-4A62-9FC3-DE9A4176ACB9}">
      <p15:notesGuideLst xmlns:p15="http://schemas.microsoft.com/office/powerpoint/2012/main">
        <p15:guide id="1" orient="horz" pos="3124" userDrawn="1">
          <p15:clr>
            <a:srgbClr val="A4A3A4"/>
          </p15:clr>
        </p15:guide>
        <p15:guide id="2" pos="214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8FD1"/>
    <a:srgbClr val="FAB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EE1BA2-0F93-4FC5-9079-CF4BAC7909BA}" v="5" dt="2020-10-08T11:24:34.9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347" autoAdjust="0"/>
    <p:restoredTop sz="71985" autoAdjust="0"/>
  </p:normalViewPr>
  <p:slideViewPr>
    <p:cSldViewPr showGuides="1">
      <p:cViewPr varScale="1">
        <p:scale>
          <a:sx n="39" d="100"/>
          <a:sy n="39" d="100"/>
        </p:scale>
        <p:origin x="1445" y="58"/>
      </p:cViewPr>
      <p:guideLst>
        <p:guide orient="horz" pos="4088"/>
        <p:guide orient="horz" pos="981"/>
        <p:guide orient="horz" pos="3952"/>
        <p:guide orient="horz" pos="232"/>
        <p:guide pos="226"/>
        <p:guide pos="5534"/>
        <p:guide pos="2941"/>
        <p:guide pos="2819"/>
        <p:guide orient="horz" pos="414"/>
        <p:guide pos="4173"/>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howGuides="1">
      <p:cViewPr varScale="1">
        <p:scale>
          <a:sx n="81" d="100"/>
          <a:sy n="81" d="100"/>
        </p:scale>
        <p:origin x="-2862" y="-102"/>
      </p:cViewPr>
      <p:guideLst>
        <p:guide orient="horz" pos="3124"/>
        <p:guide pos="214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
          <c:y val="4.1666666666666664E-2"/>
          <c:w val="0.53888888888888886"/>
          <c:h val="0.89814814814814814"/>
        </c:manualLayout>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405-4456-9144-72257D7E7AF7}"/>
              </c:ext>
            </c:extLst>
          </c:dPt>
          <c:dPt>
            <c:idx val="1"/>
            <c:bubble3D val="0"/>
            <c:spPr>
              <a:solidFill>
                <a:srgbClr val="2F8FD1"/>
              </a:solidFill>
              <a:ln w="19050">
                <a:solidFill>
                  <a:schemeClr val="lt1"/>
                </a:solidFill>
              </a:ln>
              <a:effectLst/>
            </c:spPr>
            <c:extLst>
              <c:ext xmlns:c16="http://schemas.microsoft.com/office/drawing/2014/chart" uri="{C3380CC4-5D6E-409C-BE32-E72D297353CC}">
                <c16:uniqueId val="{00000003-4405-4456-9144-72257D7E7AF7}"/>
              </c:ext>
            </c:extLst>
          </c:dPt>
          <c:val>
            <c:numRef>
              <c:f>Sheet1!$A$1:$A$2</c:f>
              <c:numCache>
                <c:formatCode>General</c:formatCode>
                <c:ptCount val="2"/>
                <c:pt idx="0">
                  <c:v>20</c:v>
                </c:pt>
                <c:pt idx="1">
                  <c:v>80</c:v>
                </c:pt>
              </c:numCache>
            </c:numRef>
          </c:val>
          <c:extLst>
            <c:ext xmlns:c16="http://schemas.microsoft.com/office/drawing/2014/chart" uri="{C3380CC4-5D6E-409C-BE32-E72D297353CC}">
              <c16:uniqueId val="{00000004-4405-4456-9144-72257D7E7AF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63032" y="0"/>
            <a:ext cx="2955290" cy="495935"/>
          </a:xfrm>
          <a:prstGeom prst="rect">
            <a:avLst/>
          </a:prstGeom>
        </p:spPr>
        <p:txBody>
          <a:bodyPr vert="horz" lIns="91440" tIns="45720" rIns="91440" bIns="45720" rtlCol="0"/>
          <a:lstStyle>
            <a:lvl1pPr algn="r">
              <a:defRPr sz="1200"/>
            </a:lvl1pPr>
          </a:lstStyle>
          <a:p>
            <a:fld id="{410602E5-DB60-48CF-A881-9CE7EAEFF443}" type="datetimeFigureOut">
              <a:rPr lang="en-GB" smtClean="0"/>
              <a:pPr/>
              <a:t>26/11/2020</a:t>
            </a:fld>
            <a:endParaRPr lang="en-GB"/>
          </a:p>
        </p:txBody>
      </p:sp>
      <p:sp>
        <p:nvSpPr>
          <p:cNvPr id="4" name="Footer Placeholder 3"/>
          <p:cNvSpPr>
            <a:spLocks noGrp="1"/>
          </p:cNvSpPr>
          <p:nvPr>
            <p:ph type="ftr" sz="quarter" idx="2"/>
          </p:nvPr>
        </p:nvSpPr>
        <p:spPr>
          <a:xfrm>
            <a:off x="0" y="9421044"/>
            <a:ext cx="2955290" cy="49593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63032" y="9421044"/>
            <a:ext cx="2955290" cy="495935"/>
          </a:xfrm>
          <a:prstGeom prst="rect">
            <a:avLst/>
          </a:prstGeom>
        </p:spPr>
        <p:txBody>
          <a:bodyPr vert="horz" lIns="91440" tIns="45720" rIns="91440" bIns="45720" rtlCol="0" anchor="b"/>
          <a:lstStyle>
            <a:lvl1pPr algn="r">
              <a:defRPr sz="1200"/>
            </a:lvl1pPr>
          </a:lstStyle>
          <a:p>
            <a:fld id="{3DAAA526-672E-4DD3-A394-6BDB0AB7B5AC}" type="slidenum">
              <a:rPr lang="en-GB" smtClean="0"/>
              <a:pPr/>
              <a:t>‹#›</a:t>
            </a:fld>
            <a:endParaRPr lang="en-GB"/>
          </a:p>
        </p:txBody>
      </p:sp>
    </p:spTree>
    <p:extLst>
      <p:ext uri="{BB962C8B-B14F-4D97-AF65-F5344CB8AC3E}">
        <p14:creationId xmlns:p14="http://schemas.microsoft.com/office/powerpoint/2010/main" val="21348683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63032" y="0"/>
            <a:ext cx="2955290" cy="495935"/>
          </a:xfrm>
          <a:prstGeom prst="rect">
            <a:avLst/>
          </a:prstGeom>
        </p:spPr>
        <p:txBody>
          <a:bodyPr vert="horz" lIns="91440" tIns="45720" rIns="91440" bIns="45720" rtlCol="0"/>
          <a:lstStyle>
            <a:lvl1pPr algn="r">
              <a:defRPr sz="1200"/>
            </a:lvl1pPr>
          </a:lstStyle>
          <a:p>
            <a:fld id="{85081705-EF38-4D8E-BF85-73828A7893F4}" type="datetimeFigureOut">
              <a:rPr lang="en-GB" smtClean="0"/>
              <a:pPr/>
              <a:t>26/11/2020</a:t>
            </a:fld>
            <a:endParaRPr lang="en-GB"/>
          </a:p>
        </p:txBody>
      </p:sp>
      <p:sp>
        <p:nvSpPr>
          <p:cNvPr id="4" name="Slide Image Placeholder 3"/>
          <p:cNvSpPr>
            <a:spLocks noGrp="1" noRot="1" noChangeAspect="1"/>
          </p:cNvSpPr>
          <p:nvPr>
            <p:ph type="sldImg" idx="2"/>
          </p:nvPr>
        </p:nvSpPr>
        <p:spPr>
          <a:xfrm>
            <a:off x="930275" y="744538"/>
            <a:ext cx="4959350" cy="37195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990" y="4711383"/>
            <a:ext cx="5455920" cy="44634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1044"/>
            <a:ext cx="2955290" cy="49593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63032" y="9421044"/>
            <a:ext cx="2955290" cy="495935"/>
          </a:xfrm>
          <a:prstGeom prst="rect">
            <a:avLst/>
          </a:prstGeom>
        </p:spPr>
        <p:txBody>
          <a:bodyPr vert="horz" lIns="91440" tIns="45720" rIns="91440" bIns="45720" rtlCol="0" anchor="b"/>
          <a:lstStyle>
            <a:lvl1pPr algn="r">
              <a:defRPr sz="1200"/>
            </a:lvl1pPr>
          </a:lstStyle>
          <a:p>
            <a:fld id="{0365A29D-C0B9-41C6-BEC0-29DFAAEEA45B}" type="slidenum">
              <a:rPr lang="en-GB" smtClean="0"/>
              <a:pPr/>
              <a:t>‹#›</a:t>
            </a:fld>
            <a:endParaRPr lang="en-GB"/>
          </a:p>
        </p:txBody>
      </p:sp>
    </p:spTree>
    <p:extLst>
      <p:ext uri="{BB962C8B-B14F-4D97-AF65-F5344CB8AC3E}">
        <p14:creationId xmlns:p14="http://schemas.microsoft.com/office/powerpoint/2010/main" val="197791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a:solidFill>
                  <a:schemeClr val="tx1"/>
                </a:solidFill>
                <a:latin typeface="+mn-lt"/>
                <a:ea typeface="+mn-ea"/>
                <a:cs typeface="+mn-cs"/>
              </a:rPr>
              <a:t>My</a:t>
            </a:r>
            <a:r>
              <a:rPr lang="en-GB" sz="1200" kern="1200" baseline="0" dirty="0">
                <a:solidFill>
                  <a:schemeClr val="tx1"/>
                </a:solidFill>
                <a:latin typeface="+mn-lt"/>
                <a:ea typeface="+mn-ea"/>
                <a:cs typeface="+mn-cs"/>
              </a:rPr>
              <a:t> name is </a:t>
            </a:r>
            <a:r>
              <a:rPr lang="en-GB" sz="1200" b="1" kern="1200" baseline="0" dirty="0">
                <a:solidFill>
                  <a:schemeClr val="tx1"/>
                </a:solidFill>
                <a:latin typeface="+mn-lt"/>
                <a:ea typeface="+mn-ea"/>
                <a:cs typeface="+mn-cs"/>
              </a:rPr>
              <a:t>‘insert name’</a:t>
            </a:r>
            <a:r>
              <a:rPr lang="en-GB" sz="1200" kern="1200" baseline="0" dirty="0">
                <a:solidFill>
                  <a:schemeClr val="tx1"/>
                </a:solidFill>
                <a:latin typeface="+mn-lt"/>
                <a:ea typeface="+mn-ea"/>
                <a:cs typeface="+mn-cs"/>
              </a:rPr>
              <a:t> and I’m here on behalf of the National Apprenticeship Service to talk to you about apprenticeships.</a:t>
            </a:r>
          </a:p>
          <a:p>
            <a:endParaRPr lang="en-GB" sz="1200"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kern="1200" dirty="0">
                <a:solidFill>
                  <a:schemeClr val="tx1"/>
                </a:solidFill>
                <a:latin typeface="+mn-lt"/>
                <a:ea typeface="+mn-ea"/>
                <a:cs typeface="+mn-cs"/>
              </a:rPr>
              <a:t>It’s really important to remember to</a:t>
            </a:r>
            <a:r>
              <a:rPr lang="en-GB" sz="1200" kern="1200" baseline="0" dirty="0">
                <a:solidFill>
                  <a:schemeClr val="tx1"/>
                </a:solidFill>
                <a:latin typeface="+mn-lt"/>
                <a:ea typeface="+mn-ea"/>
                <a:cs typeface="+mn-cs"/>
              </a:rPr>
              <a:t> keep your options open about your future. So for the next 20 minutes, I’m going to explain:</a:t>
            </a:r>
            <a:br>
              <a:rPr lang="en-GB" sz="1200" kern="1200" baseline="0" dirty="0">
                <a:solidFill>
                  <a:schemeClr val="tx1"/>
                </a:solidFill>
                <a:latin typeface="+mn-lt"/>
                <a:ea typeface="+mn-ea"/>
                <a:cs typeface="+mn-cs"/>
              </a:rPr>
            </a:br>
            <a:r>
              <a:rPr lang="en-GB" sz="1200" kern="1200" baseline="0" dirty="0">
                <a:solidFill>
                  <a:schemeClr val="tx1"/>
                </a:solidFill>
                <a:latin typeface="+mn-lt"/>
                <a:ea typeface="+mn-ea"/>
                <a:cs typeface="+mn-cs"/>
              </a:rPr>
              <a:t>- The range of apprenticeship job roles available</a:t>
            </a:r>
            <a:br>
              <a:rPr lang="en-GB" sz="1200" kern="1200" baseline="0" dirty="0">
                <a:solidFill>
                  <a:schemeClr val="tx1"/>
                </a:solidFill>
                <a:latin typeface="+mn-lt"/>
                <a:ea typeface="+mn-ea"/>
                <a:cs typeface="+mn-cs"/>
              </a:rPr>
            </a:br>
            <a:r>
              <a:rPr lang="en-GB" sz="1200" kern="1200" baseline="0" dirty="0">
                <a:solidFill>
                  <a:schemeClr val="tx1"/>
                </a:solidFill>
                <a:latin typeface="+mn-lt"/>
                <a:ea typeface="+mn-ea"/>
                <a:cs typeface="+mn-cs"/>
              </a:rPr>
              <a:t>- The different levels</a:t>
            </a:r>
            <a:br>
              <a:rPr lang="en-GB" sz="1200" kern="1200" baseline="0" dirty="0">
                <a:solidFill>
                  <a:schemeClr val="tx1"/>
                </a:solidFill>
                <a:latin typeface="+mn-lt"/>
                <a:ea typeface="+mn-ea"/>
                <a:cs typeface="+mn-cs"/>
              </a:rPr>
            </a:br>
            <a:r>
              <a:rPr lang="en-GB" sz="1200" kern="1200" baseline="0" dirty="0">
                <a:solidFill>
                  <a:schemeClr val="tx1"/>
                </a:solidFill>
                <a:latin typeface="+mn-lt"/>
                <a:ea typeface="+mn-ea"/>
                <a:cs typeface="+mn-cs"/>
              </a:rPr>
              <a:t>- How you find an apprenticeship and </a:t>
            </a:r>
            <a:br>
              <a:rPr lang="en-GB" sz="1200" kern="1200" baseline="0" dirty="0">
                <a:solidFill>
                  <a:schemeClr val="tx1"/>
                </a:solidFill>
                <a:latin typeface="+mn-lt"/>
                <a:ea typeface="+mn-ea"/>
                <a:cs typeface="+mn-cs"/>
              </a:rPr>
            </a:br>
            <a:r>
              <a:rPr lang="en-GB" sz="1200" kern="1200" baseline="0" dirty="0">
                <a:solidFill>
                  <a:schemeClr val="tx1"/>
                </a:solidFill>
                <a:latin typeface="+mn-lt"/>
                <a:ea typeface="+mn-ea"/>
                <a:cs typeface="+mn-cs"/>
              </a:rPr>
              <a:t>- What you need to do next to start searching and applying</a:t>
            </a:r>
          </a:p>
          <a:p>
            <a:endParaRPr lang="en-GB" sz="1200"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latin typeface="+mn-lt"/>
                <a:ea typeface="+mn-ea"/>
                <a:cs typeface="+mn-cs"/>
              </a:rPr>
              <a:t>The reason we are covering this topic is because at some point in your future, you may want to consider applying for an apprenticeship, and so it will be important for you to understand what an apprenticeship is and the range of subjects and levels that they cover. </a:t>
            </a:r>
          </a:p>
          <a:p>
            <a:pPr marL="171450" indent="-171450">
              <a:buFont typeface="Arial" panose="020B0604020202020204" pitchFamily="34" charset="0"/>
              <a:buChar char="•"/>
            </a:pPr>
            <a:endParaRPr lang="en-GB" sz="1200" i="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As a country, we are currently going through some uncertain times because of the coronavirus pandemic, but we are still here to support you and want to use this time to help you to prepare for your future.</a:t>
            </a:r>
          </a:p>
          <a:p>
            <a:pPr marL="171450" indent="-171450">
              <a:buFont typeface="Arial" panose="020B0604020202020204" pitchFamily="34" charset="0"/>
              <a:buChar char="•"/>
            </a:pPr>
            <a:endParaRPr lang="en-GB"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a:t>
            </a:r>
            <a:r>
              <a:rPr lang="en-GB" sz="1800" i="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Government has recently announced its plan to support young people and their careers post Covid-19, which includes additional funding for employers to help increase the availability of apprenticeship vacancies across the country. So lots of work is going on to make sure there are lots of opportunities available to you.</a:t>
            </a:r>
            <a:endParaRPr lang="en-GB" sz="1800" i="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i="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0" kern="1200" baseline="0" dirty="0">
                <a:solidFill>
                  <a:schemeClr val="tx1"/>
                </a:solidFill>
                <a:effectLst/>
                <a:latin typeface="+mn-lt"/>
                <a:ea typeface="+mn-ea"/>
                <a:cs typeface="+mn-cs"/>
              </a:rPr>
              <a:t>Through this presentation, we’re going to be dispelling some common myths about apprenticeships, as well as giving you enough information to truly understand apprenticeships, so that you can consider them as an option after leaving school, college or sixth form.</a:t>
            </a:r>
            <a:endParaRPr lang="en-GB" sz="1200" kern="1200" baseline="0" dirty="0">
              <a:solidFill>
                <a:schemeClr val="tx1"/>
              </a:solidFill>
              <a:latin typeface="+mn-lt"/>
              <a:ea typeface="+mn-ea"/>
              <a:cs typeface="+mn-cs"/>
            </a:endParaRPr>
          </a:p>
          <a:p>
            <a:endParaRPr lang="en-GB" sz="1200" kern="1200" baseline="0" dirty="0">
              <a:solidFill>
                <a:schemeClr val="tx1"/>
              </a:solidFill>
              <a:latin typeface="+mn-lt"/>
              <a:ea typeface="+mn-ea"/>
              <a:cs typeface="+mn-cs"/>
            </a:endParaRPr>
          </a:p>
          <a:p>
            <a:r>
              <a:rPr lang="en-GB" sz="1200" b="1" kern="1200" baseline="0" dirty="0">
                <a:solidFill>
                  <a:schemeClr val="tx1"/>
                </a:solidFill>
                <a:latin typeface="+mn-lt"/>
                <a:ea typeface="+mn-ea"/>
                <a:cs typeface="+mn-cs"/>
              </a:rPr>
              <a:t>Notes to presenter: Activity idea </a:t>
            </a:r>
          </a:p>
          <a:p>
            <a:r>
              <a:rPr lang="en-GB" sz="1200" b="1" kern="1200" baseline="0" dirty="0">
                <a:solidFill>
                  <a:schemeClr val="tx1"/>
                </a:solidFill>
                <a:latin typeface="+mn-lt"/>
                <a:ea typeface="+mn-ea"/>
                <a:cs typeface="+mn-cs"/>
              </a:rPr>
              <a:t>Face to face - Before I start, hands up who knows what an apprenticeship is?</a:t>
            </a:r>
          </a:p>
          <a:p>
            <a:r>
              <a:rPr lang="en-GB" sz="1200" b="1" kern="1200" baseline="0" dirty="0">
                <a:solidFill>
                  <a:schemeClr val="tx1"/>
                </a:solidFill>
                <a:latin typeface="+mn-lt"/>
                <a:ea typeface="+mn-ea"/>
                <a:cs typeface="+mn-cs"/>
              </a:rPr>
              <a:t>(typical response is to get around 50% of the audience with their hands raised)</a:t>
            </a:r>
          </a:p>
          <a:p>
            <a:r>
              <a:rPr lang="en-GB" sz="1200" b="1" kern="1200" baseline="0" dirty="0">
                <a:solidFill>
                  <a:schemeClr val="tx1"/>
                </a:solidFill>
                <a:latin typeface="+mn-lt"/>
                <a:ea typeface="+mn-ea"/>
                <a:cs typeface="+mn-cs"/>
              </a:rPr>
              <a:t>Virtual – this could be done through a poll or virtual hand raise, depending on the software</a:t>
            </a:r>
          </a:p>
          <a:p>
            <a:endParaRPr lang="en-GB" sz="1200" b="1" kern="1200" baseline="0" dirty="0">
              <a:solidFill>
                <a:schemeClr val="tx1"/>
              </a:solidFill>
              <a:latin typeface="+mn-lt"/>
              <a:ea typeface="+mn-ea"/>
              <a:cs typeface="+mn-cs"/>
            </a:endParaRPr>
          </a:p>
          <a:p>
            <a:r>
              <a:rPr lang="en-GB" sz="1200" b="0" kern="1200" baseline="0" dirty="0">
                <a:solidFill>
                  <a:schemeClr val="tx1"/>
                </a:solidFill>
                <a:latin typeface="+mn-lt"/>
                <a:ea typeface="+mn-ea"/>
                <a:cs typeface="+mn-cs"/>
              </a:rPr>
              <a:t>Ok – well hopefully when I ask you that again at the end of this session, everyone’s hands will be up in the air.</a:t>
            </a:r>
            <a:endParaRPr lang="en-GB" sz="1200" b="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0990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a:solidFill>
                  <a:schemeClr val="tx1"/>
                </a:solidFill>
                <a:effectLst/>
                <a:latin typeface="+mn-lt"/>
                <a:ea typeface="+mn-ea"/>
                <a:cs typeface="+mn-cs"/>
              </a:rPr>
              <a:t>Lots of people get confused about apprenticeships. That’s probably because they’ve been around for hundreds</a:t>
            </a:r>
            <a:r>
              <a:rPr lang="en-GB" sz="1200" kern="1200" baseline="0" dirty="0">
                <a:solidFill>
                  <a:schemeClr val="tx1"/>
                </a:solidFill>
                <a:effectLst/>
                <a:latin typeface="+mn-lt"/>
                <a:ea typeface="+mn-ea"/>
                <a:cs typeface="+mn-cs"/>
              </a:rPr>
              <a:t> of years, but they’ve changed a lot in that time.</a:t>
            </a:r>
          </a:p>
          <a:p>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baseline="0" dirty="0">
                <a:solidFill>
                  <a:schemeClr val="tx1"/>
                </a:solidFill>
                <a:effectLst/>
                <a:latin typeface="+mn-lt"/>
                <a:ea typeface="+mn-ea"/>
                <a:cs typeface="+mn-cs"/>
              </a:rPr>
              <a:t>Y</a:t>
            </a:r>
            <a:r>
              <a:rPr lang="en-GB" sz="1200" b="1" kern="1200" dirty="0">
                <a:solidFill>
                  <a:schemeClr val="tx1"/>
                </a:solidFill>
                <a:effectLst/>
                <a:latin typeface="+mn-lt"/>
                <a:ea typeface="+mn-ea"/>
                <a:cs typeface="+mn-cs"/>
              </a:rPr>
              <a:t>ou will earn a wage</a:t>
            </a:r>
            <a:r>
              <a:rPr lang="en-GB" sz="1200" kern="1200" baseline="0" dirty="0">
                <a:solidFill>
                  <a:schemeClr val="tx1"/>
                </a:solidFill>
                <a:effectLst/>
                <a:latin typeface="+mn-lt"/>
                <a:ea typeface="+mn-ea"/>
                <a:cs typeface="+mn-cs"/>
              </a:rPr>
              <a:t> – and it can be a really good salary too! We’ll talk more about money later on.</a:t>
            </a:r>
            <a:r>
              <a:rPr lang="en-GB" sz="1200" kern="120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You will work for at least </a:t>
            </a:r>
            <a:r>
              <a:rPr lang="en-GB" sz="1200" b="1" kern="1200" baseline="0" dirty="0">
                <a:solidFill>
                  <a:schemeClr val="tx1"/>
                </a:solidFill>
                <a:effectLst/>
                <a:latin typeface="+mn-lt"/>
                <a:ea typeface="+mn-ea"/>
                <a:cs typeface="+mn-cs"/>
              </a:rPr>
              <a:t>30 hours per week</a:t>
            </a:r>
            <a:r>
              <a:rPr lang="en-GB" sz="1200" kern="1200" baseline="0" dirty="0">
                <a:solidFill>
                  <a:schemeClr val="tx1"/>
                </a:solidFill>
                <a:effectLst/>
                <a:latin typeface="+mn-lt"/>
                <a:ea typeface="+mn-ea"/>
                <a:cs typeface="+mn-cs"/>
              </a:rPr>
              <a:t> and this will include paid time to complete your studies.</a:t>
            </a:r>
            <a:endParaRPr lang="en-GB" sz="1200" kern="1200" dirty="0">
              <a:solidFill>
                <a:schemeClr val="tx1"/>
              </a:solidFill>
              <a:effectLst/>
              <a:latin typeface="+mn-lt"/>
              <a:ea typeface="+mn-ea"/>
              <a:cs typeface="+mn-cs"/>
            </a:endParaRPr>
          </a:p>
          <a:p>
            <a:pPr marL="0" indent="0">
              <a:buFont typeface="Arial" panose="020B0604020202020204" pitchFamily="34" charset="0"/>
              <a:buNone/>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a:t>
            </a:r>
            <a:r>
              <a:rPr lang="en-GB" sz="1200" kern="1200" baseline="0" dirty="0">
                <a:solidFill>
                  <a:schemeClr val="tx1"/>
                </a:solidFill>
                <a:effectLst/>
                <a:latin typeface="+mn-lt"/>
                <a:ea typeface="+mn-ea"/>
                <a:cs typeface="+mn-cs"/>
              </a:rPr>
              <a:t>he employer will invest their time and money in helping you to gain </a:t>
            </a:r>
            <a:r>
              <a:rPr lang="en-GB" sz="1200" b="1" kern="1200" baseline="0" dirty="0">
                <a:solidFill>
                  <a:schemeClr val="tx1"/>
                </a:solidFill>
                <a:effectLst/>
                <a:latin typeface="+mn-lt"/>
                <a:ea typeface="+mn-ea"/>
                <a:cs typeface="+mn-cs"/>
              </a:rPr>
              <a:t>qualifications</a:t>
            </a:r>
            <a:r>
              <a:rPr lang="en-GB" sz="1200" kern="1200" baseline="0" dirty="0">
                <a:solidFill>
                  <a:schemeClr val="tx1"/>
                </a:solidFill>
                <a:effectLst/>
                <a:latin typeface="+mn-lt"/>
                <a:ea typeface="+mn-ea"/>
                <a:cs typeface="+mn-cs"/>
              </a:rPr>
              <a:t> and valuable new skills and </a:t>
            </a:r>
            <a:r>
              <a:rPr lang="en-GB" sz="1200" b="1" kern="1200" baseline="0" dirty="0">
                <a:solidFill>
                  <a:schemeClr val="tx1"/>
                </a:solidFill>
                <a:effectLst/>
                <a:latin typeface="+mn-lt"/>
                <a:ea typeface="+mn-ea"/>
                <a:cs typeface="+mn-cs"/>
              </a:rPr>
              <a:t>experience</a:t>
            </a:r>
            <a:r>
              <a:rPr lang="en-GB" sz="1200" kern="1200" baseline="0" dirty="0">
                <a:solidFill>
                  <a:schemeClr val="tx1"/>
                </a:solidFill>
                <a:effectLst/>
                <a:latin typeface="+mn-lt"/>
                <a:ea typeface="+mn-ea"/>
                <a:cs typeface="+mn-cs"/>
              </a:rPr>
              <a:t>.  You will be given real responsibilities and expected to work hard, just like anyone else in the company.</a:t>
            </a:r>
            <a:r>
              <a:rPr lang="en-GB" sz="1200" b="1" kern="1200" baseline="0" dirty="0">
                <a:solidFill>
                  <a:schemeClr val="tx1"/>
                </a:solidFill>
                <a:effectLst/>
                <a:latin typeface="+mn-lt"/>
                <a:ea typeface="+mn-ea"/>
                <a:cs typeface="+mn-cs"/>
              </a:rPr>
              <a:t>  </a:t>
            </a: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baseline="0" dirty="0">
                <a:solidFill>
                  <a:schemeClr val="tx1"/>
                </a:solidFill>
                <a:effectLst/>
                <a:latin typeface="+mn-lt"/>
                <a:ea typeface="+mn-ea"/>
                <a:cs typeface="+mn-cs"/>
              </a:rPr>
              <a:t>You will also be supported by a training provider</a:t>
            </a:r>
            <a:r>
              <a:rPr lang="en-GB" sz="1200" kern="1200" baseline="0" dirty="0">
                <a:solidFill>
                  <a:schemeClr val="tx1"/>
                </a:solidFill>
                <a:effectLst/>
                <a:latin typeface="+mn-lt"/>
                <a:ea typeface="+mn-ea"/>
                <a:cs typeface="+mn-cs"/>
              </a:rPr>
              <a:t>, who will help you achieve your qualifications and make sure you complete your apprenticeship. </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They will work with your employer to help you to prepare for your end point assessment, which is the final assessment for an apprentice to ensure that they can do the job they have been training for. </a:t>
            </a: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endParaRPr lang="en-GB" sz="12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Because it’s a proper job, you will also have a </a:t>
            </a:r>
            <a:r>
              <a:rPr lang="en-GB" sz="1200" b="1" kern="1200" baseline="0" dirty="0">
                <a:solidFill>
                  <a:schemeClr val="tx1"/>
                </a:solidFill>
                <a:effectLst/>
                <a:latin typeface="+mn-lt"/>
                <a:ea typeface="+mn-ea"/>
                <a:cs typeface="+mn-cs"/>
              </a:rPr>
              <a:t>contract of employment</a:t>
            </a:r>
            <a:r>
              <a:rPr lang="en-GB" sz="1200" kern="1200" baseline="0" dirty="0">
                <a:solidFill>
                  <a:schemeClr val="tx1"/>
                </a:solidFill>
                <a:effectLst/>
                <a:latin typeface="+mn-lt"/>
                <a:ea typeface="+mn-ea"/>
                <a:cs typeface="+mn-cs"/>
              </a:rPr>
              <a:t>, including holiday pay - exactly the same as any other member of staff.</a:t>
            </a:r>
          </a:p>
          <a:p>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I</a:t>
            </a:r>
            <a:r>
              <a:rPr lang="en-GB" sz="1200" kern="1200" baseline="0" dirty="0">
                <a:solidFill>
                  <a:srgbClr val="FF0000"/>
                </a:solidFill>
                <a:effectLst/>
                <a:latin typeface="+mn-lt"/>
                <a:ea typeface="+mn-ea"/>
                <a:cs typeface="+mn-cs"/>
              </a:rPr>
              <a:t>t’s important to understand </a:t>
            </a:r>
            <a:r>
              <a:rPr lang="en-GB" sz="1200" kern="1200" baseline="0" dirty="0">
                <a:solidFill>
                  <a:schemeClr val="tx1"/>
                </a:solidFill>
                <a:effectLst/>
                <a:latin typeface="+mn-lt"/>
                <a:ea typeface="+mn-ea"/>
                <a:cs typeface="+mn-cs"/>
              </a:rPr>
              <a:t>that a</a:t>
            </a:r>
            <a:r>
              <a:rPr lang="en-GB" sz="1200" kern="1200" dirty="0">
                <a:solidFill>
                  <a:schemeClr val="tx1"/>
                </a:solidFill>
                <a:effectLst/>
                <a:latin typeface="+mn-lt"/>
                <a:ea typeface="+mn-ea"/>
                <a:cs typeface="+mn-cs"/>
              </a:rPr>
              <a:t>n apprenticeship is a </a:t>
            </a:r>
            <a:r>
              <a:rPr lang="en-GB" sz="1200" b="1" kern="1200" dirty="0">
                <a:solidFill>
                  <a:schemeClr val="tx1"/>
                </a:solidFill>
                <a:effectLst/>
                <a:latin typeface="+mn-lt"/>
                <a:ea typeface="+mn-ea"/>
                <a:cs typeface="+mn-cs"/>
              </a:rPr>
              <a:t>real job, with a real</a:t>
            </a:r>
            <a:r>
              <a:rPr lang="en-GB" sz="1200" b="1" kern="1200" baseline="0" dirty="0">
                <a:solidFill>
                  <a:schemeClr val="tx1"/>
                </a:solidFill>
                <a:effectLst/>
                <a:latin typeface="+mn-lt"/>
                <a:ea typeface="+mn-ea"/>
                <a:cs typeface="+mn-cs"/>
              </a:rPr>
              <a:t> employer</a:t>
            </a:r>
            <a:r>
              <a:rPr lang="en-GB" sz="1200" b="1"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You will spend time working alongside other people and learn from their experience.  </a:t>
            </a:r>
            <a:r>
              <a:rPr lang="en-GB" sz="1200" kern="1200" dirty="0">
                <a:solidFill>
                  <a:schemeClr val="tx1"/>
                </a:solidFill>
                <a:effectLst/>
                <a:latin typeface="+mn-lt"/>
                <a:ea typeface="+mn-ea"/>
                <a:cs typeface="+mn-cs"/>
              </a:rPr>
              <a:t>There’s a myth that apprenticeships</a:t>
            </a:r>
            <a:r>
              <a:rPr lang="en-GB" sz="1200" kern="1200" baseline="0" dirty="0">
                <a:solidFill>
                  <a:schemeClr val="tx1"/>
                </a:solidFill>
                <a:effectLst/>
                <a:latin typeface="+mn-lt"/>
                <a:ea typeface="+mn-ea"/>
                <a:cs typeface="+mn-cs"/>
              </a:rPr>
              <a:t> are just like work experience, where you’re given basic tasks or asked to make the tea, but this isn’t the case.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dirty="0">
                <a:solidFill>
                  <a:schemeClr val="tx1"/>
                </a:solidFill>
                <a:effectLst/>
                <a:latin typeface="+mn-lt"/>
                <a:ea typeface="+mn-ea"/>
                <a:cs typeface="+mn-cs"/>
              </a:rPr>
              <a:t>An apprenticeship typically takes 1 to 4 years to complete (sometimes up to 6 for some areas like Solicitor). </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The total duration will depend on the delivery model that your employer selects, the level and the subject you’re studying.</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As a minimum, all apprenticeships must last for a minimum of 12 months.</a:t>
            </a:r>
          </a:p>
          <a:p>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It’s important to remember that apprenticeships aren’t the ‘easy option’. </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Holding down a full time job and studying takes a certain skill, and it won’t be right for everyone.</a:t>
            </a:r>
          </a:p>
        </p:txBody>
      </p:sp>
      <p:sp>
        <p:nvSpPr>
          <p:cNvPr id="4" name="Slide Number Placeholder 3"/>
          <p:cNvSpPr>
            <a:spLocks noGrp="1"/>
          </p:cNvSpPr>
          <p:nvPr>
            <p:ph type="sldNum" sz="quarter" idx="10"/>
          </p:nvPr>
        </p:nvSpPr>
        <p:spPr/>
        <p:txBody>
          <a:bodyPr/>
          <a:lstStyle/>
          <a:p>
            <a:fld id="{0365A29D-C0B9-41C6-BEC0-29DFAAEEA45B}" type="slidenum">
              <a:rPr lang="en-GB" smtClean="0"/>
              <a:pPr/>
              <a:t>2</a:t>
            </a:fld>
            <a:endParaRPr lang="en-GB"/>
          </a:p>
        </p:txBody>
      </p:sp>
    </p:spTree>
    <p:extLst>
      <p:ext uri="{BB962C8B-B14F-4D97-AF65-F5344CB8AC3E}">
        <p14:creationId xmlns:p14="http://schemas.microsoft.com/office/powerpoint/2010/main" val="1371209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800" b="1" dirty="0">
                <a:solidFill>
                  <a:schemeClr val="accent5"/>
                </a:solidFill>
              </a:rPr>
              <a:t>Presenter notes: Ask the audience a question: Does anyone know what apprentices are paid? </a:t>
            </a:r>
            <a:r>
              <a:rPr lang="en-GB" sz="800" b="1" i="1" dirty="0">
                <a:solidFill>
                  <a:schemeClr val="accent5"/>
                </a:solidFill>
              </a:rPr>
              <a:t>(Typically you will get lots of different responses)</a:t>
            </a:r>
          </a:p>
          <a:p>
            <a:endParaRPr lang="en-GB" sz="800" b="1" i="1" dirty="0">
              <a:solidFill>
                <a:schemeClr val="accent5"/>
              </a:solidFill>
            </a:endParaRPr>
          </a:p>
          <a:p>
            <a:pPr marL="171450" indent="-171450">
              <a:buFont typeface="Arial" panose="020B0604020202020204" pitchFamily="34" charset="0"/>
              <a:buChar char="•"/>
            </a:pPr>
            <a:r>
              <a:rPr lang="en-GB" sz="800" dirty="0"/>
              <a:t>The first thing to remember is that </a:t>
            </a:r>
            <a:r>
              <a:rPr lang="en-GB" sz="800" kern="1200" baseline="0" dirty="0">
                <a:solidFill>
                  <a:schemeClr val="tx1"/>
                </a:solidFill>
                <a:effectLst/>
                <a:latin typeface="+mn-lt"/>
                <a:ea typeface="+mn-ea"/>
                <a:cs typeface="+mn-cs"/>
              </a:rPr>
              <a:t>as an apprentice, </a:t>
            </a:r>
            <a:r>
              <a:rPr lang="en-GB" sz="800" kern="1200" dirty="0">
                <a:solidFill>
                  <a:schemeClr val="tx1"/>
                </a:solidFill>
                <a:effectLst/>
                <a:latin typeface="+mn-lt"/>
                <a:ea typeface="+mn-ea"/>
                <a:cs typeface="+mn-cs"/>
              </a:rPr>
              <a:t>you get paid a salary.</a:t>
            </a:r>
          </a:p>
          <a:p>
            <a:pPr marL="171450" indent="-171450">
              <a:buFont typeface="Arial" panose="020B0604020202020204" pitchFamily="34" charset="0"/>
              <a:buChar char="•"/>
            </a:pPr>
            <a:endParaRPr lang="en-GB" sz="8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Many people think that apprentices are low-paid, and this can be true, depending on the employer. Legally, an employer must pay an apprentice the National Minimum Wage for apprentices which is currently £4.15 per hour. This is lower than the normal National Minimum Wage, but it recognises that some people will be going into their first job with no experience at all. </a:t>
            </a:r>
          </a:p>
          <a:p>
            <a:pPr marL="0" indent="0">
              <a:buFont typeface="Arial" panose="020B0604020202020204" pitchFamily="34" charset="0"/>
              <a:buNone/>
            </a:pPr>
            <a:endParaRPr lang="en-GB" sz="8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b="0" kern="1200" dirty="0">
                <a:solidFill>
                  <a:schemeClr val="tx1"/>
                </a:solidFill>
                <a:effectLst/>
                <a:latin typeface="+mn-lt"/>
                <a:ea typeface="+mn-ea"/>
                <a:cs typeface="+mn-cs"/>
              </a:rPr>
              <a:t>The good news is that </a:t>
            </a:r>
            <a:r>
              <a:rPr lang="en-GB" sz="800" b="1" kern="1200" dirty="0">
                <a:solidFill>
                  <a:schemeClr val="tx1"/>
                </a:solidFill>
                <a:effectLst/>
                <a:latin typeface="+mn-lt"/>
                <a:ea typeface="+mn-ea"/>
                <a:cs typeface="+mn-cs"/>
              </a:rPr>
              <a:t>lots of employers</a:t>
            </a:r>
            <a:r>
              <a:rPr lang="en-GB" sz="800" b="1" kern="1200" baseline="0" dirty="0">
                <a:solidFill>
                  <a:schemeClr val="tx1"/>
                </a:solidFill>
                <a:effectLst/>
                <a:latin typeface="+mn-lt"/>
                <a:ea typeface="+mn-ea"/>
                <a:cs typeface="+mn-cs"/>
              </a:rPr>
              <a:t> pay a lot more than the </a:t>
            </a:r>
            <a:r>
              <a:rPr lang="en-GB" sz="800" b="1" kern="1200" dirty="0">
                <a:solidFill>
                  <a:schemeClr val="tx1"/>
                </a:solidFill>
                <a:effectLst/>
                <a:latin typeface="+mn-lt"/>
                <a:ea typeface="+mn-ea"/>
                <a:cs typeface="+mn-cs"/>
              </a:rPr>
              <a:t>National Minimum</a:t>
            </a:r>
            <a:r>
              <a:rPr lang="en-GB" sz="800" b="1" kern="1200" baseline="0" dirty="0">
                <a:solidFill>
                  <a:schemeClr val="tx1"/>
                </a:solidFill>
                <a:effectLst/>
                <a:latin typeface="+mn-lt"/>
                <a:ea typeface="+mn-ea"/>
                <a:cs typeface="+mn-cs"/>
              </a:rPr>
              <a:t> Wage</a:t>
            </a:r>
            <a:r>
              <a:rPr lang="en-GB" sz="800" b="0" kern="1200" baseline="0" dirty="0">
                <a:solidFill>
                  <a:schemeClr val="tx1"/>
                </a:solidFill>
                <a:effectLst/>
                <a:latin typeface="+mn-lt"/>
                <a:ea typeface="+mn-ea"/>
                <a:cs typeface="+mn-cs"/>
              </a:rPr>
              <a:t> for apprentices.</a:t>
            </a:r>
            <a:r>
              <a:rPr lang="en-GB" sz="800" b="1" kern="1200" baseline="0" dirty="0">
                <a:solidFill>
                  <a:schemeClr val="tx1"/>
                </a:solidFill>
                <a:effectLst/>
                <a:latin typeface="+mn-lt"/>
                <a:ea typeface="+mn-ea"/>
                <a:cs typeface="+mn-cs"/>
              </a:rPr>
              <a:t> </a:t>
            </a:r>
            <a:br>
              <a:rPr lang="en-GB" sz="800" b="1" kern="1200" baseline="0" dirty="0">
                <a:solidFill>
                  <a:schemeClr val="tx1"/>
                </a:solidFill>
                <a:effectLst/>
                <a:latin typeface="+mn-lt"/>
                <a:ea typeface="+mn-ea"/>
                <a:cs typeface="+mn-cs"/>
              </a:rPr>
            </a:br>
            <a:endParaRPr lang="en-GB" sz="800" b="1"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Some apprenticeship schemes in big organisations have a starting salaries of £15k</a:t>
            </a:r>
            <a:r>
              <a:rPr lang="en-GB" sz="800" kern="1200" baseline="0" dirty="0">
                <a:solidFill>
                  <a:schemeClr val="tx1"/>
                </a:solidFill>
                <a:effectLst/>
                <a:latin typeface="+mn-lt"/>
                <a:ea typeface="+mn-ea"/>
                <a:cs typeface="+mn-cs"/>
              </a:rPr>
              <a:t>. And some London based employers will pay even more than this.</a:t>
            </a:r>
          </a:p>
          <a:p>
            <a:pPr marL="171450" indent="-171450">
              <a:buFont typeface="Arial" panose="020B0604020202020204" pitchFamily="34" charset="0"/>
              <a:buChar char="•"/>
            </a:pPr>
            <a:endParaRPr lang="en-GB" sz="8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solidFill>
                  <a:schemeClr val="tx2"/>
                </a:solidFill>
              </a:rPr>
              <a:t>Presenter notes: </a:t>
            </a:r>
            <a:r>
              <a:rPr lang="en-GB" sz="800" b="1" kern="1200" dirty="0">
                <a:solidFill>
                  <a:schemeClr val="tx2"/>
                </a:solidFill>
                <a:effectLst/>
                <a:latin typeface="+mn-lt"/>
                <a:ea typeface="+mn-ea"/>
                <a:cs typeface="+mn-cs"/>
              </a:rPr>
              <a:t>You</a:t>
            </a:r>
            <a:r>
              <a:rPr lang="en-GB" sz="800" b="1" kern="1200" baseline="0" dirty="0">
                <a:solidFill>
                  <a:schemeClr val="tx2"/>
                </a:solidFill>
                <a:effectLst/>
                <a:latin typeface="+mn-lt"/>
                <a:ea typeface="+mn-ea"/>
                <a:cs typeface="+mn-cs"/>
              </a:rPr>
              <a:t> </a:t>
            </a:r>
            <a:r>
              <a:rPr lang="en-GB" sz="800" b="1" kern="1200" dirty="0">
                <a:solidFill>
                  <a:schemeClr val="tx2"/>
                </a:solidFill>
                <a:effectLst/>
                <a:latin typeface="+mn-lt"/>
                <a:ea typeface="+mn-ea"/>
                <a:cs typeface="+mn-cs"/>
              </a:rPr>
              <a:t>might want to display local opportunity pay rates or need to adjust this message depending on the local area.</a:t>
            </a:r>
            <a:endParaRPr lang="en-GB" sz="800" kern="1200" baseline="0" dirty="0">
              <a:solidFill>
                <a:schemeClr val="tx2"/>
              </a:solidFill>
              <a:effectLst/>
              <a:latin typeface="+mn-lt"/>
              <a:ea typeface="+mn-ea"/>
              <a:cs typeface="+mn-cs"/>
            </a:endParaRPr>
          </a:p>
          <a:p>
            <a:r>
              <a:rPr lang="en-GB" sz="800" kern="1200" dirty="0">
                <a:solidFill>
                  <a:schemeClr val="tx1"/>
                </a:solidFill>
                <a:effectLst/>
                <a:latin typeface="+mn-lt"/>
                <a:ea typeface="+mn-ea"/>
                <a:cs typeface="+mn-cs"/>
              </a:rPr>
              <a:t> </a:t>
            </a:r>
          </a:p>
          <a:p>
            <a:pPr marL="171450" indent="-171450">
              <a:buFont typeface="Arial" panose="020B0604020202020204" pitchFamily="34" charset="0"/>
              <a:buChar char="•"/>
            </a:pPr>
            <a:r>
              <a:rPr lang="en-GB" sz="800" kern="1200" dirty="0">
                <a:solidFill>
                  <a:schemeClr val="tx1"/>
                </a:solidFill>
                <a:effectLst/>
                <a:latin typeface="+mn-lt"/>
                <a:ea typeface="+mn-ea"/>
                <a:cs typeface="+mn-cs"/>
              </a:rPr>
              <a:t>It’s</a:t>
            </a:r>
            <a:r>
              <a:rPr lang="en-GB" sz="800" kern="1200" baseline="0" dirty="0">
                <a:solidFill>
                  <a:schemeClr val="tx1"/>
                </a:solidFill>
                <a:effectLst/>
                <a:latin typeface="+mn-lt"/>
                <a:ea typeface="+mn-ea"/>
                <a:cs typeface="+mn-cs"/>
              </a:rPr>
              <a:t> important </a:t>
            </a:r>
            <a:r>
              <a:rPr lang="en-GB" sz="800" kern="1200" dirty="0">
                <a:solidFill>
                  <a:schemeClr val="tx1"/>
                </a:solidFill>
                <a:effectLst/>
                <a:latin typeface="+mn-lt"/>
                <a:ea typeface="+mn-ea"/>
                <a:cs typeface="+mn-cs"/>
              </a:rPr>
              <a:t>to remember that if you see an apprenticeship you’re interested in, don’t be put off by the pay if it’s low: there’s room for progression and working your way to the top of an organisation. </a:t>
            </a:r>
          </a:p>
          <a:p>
            <a:endParaRPr lang="en-GB" sz="8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Another</a:t>
            </a:r>
            <a:r>
              <a:rPr lang="en-GB" sz="800" kern="1200" baseline="0" dirty="0">
                <a:solidFill>
                  <a:schemeClr val="tx1"/>
                </a:solidFill>
                <a:effectLst/>
                <a:latin typeface="+mn-lt"/>
                <a:ea typeface="+mn-ea"/>
                <a:cs typeface="+mn-cs"/>
              </a:rPr>
              <a:t> common myth is that once you’ve completed your apprenticeship, your employer will let you go. This isn’t true. </a:t>
            </a:r>
            <a:r>
              <a:rPr lang="en-GB" sz="800" b="1" kern="1200" baseline="0" dirty="0">
                <a:solidFill>
                  <a:schemeClr val="tx1"/>
                </a:solidFill>
                <a:effectLst/>
                <a:latin typeface="+mn-lt"/>
                <a:ea typeface="+mn-ea"/>
                <a:cs typeface="+mn-cs"/>
              </a:rPr>
              <a:t>The majority of apprentices (around 90%)</a:t>
            </a:r>
            <a:r>
              <a:rPr lang="en-GB" sz="800" kern="1200" baseline="0" dirty="0">
                <a:solidFill>
                  <a:schemeClr val="tx1"/>
                </a:solidFill>
                <a:effectLst/>
                <a:latin typeface="+mn-lt"/>
                <a:ea typeface="+mn-ea"/>
                <a:cs typeface="+mn-cs"/>
              </a:rPr>
              <a:t> stay in employment. If they do change companies, it’s usually because they’re able to compete for a better job, perhaps with more pay or more responsibility. </a:t>
            </a:r>
          </a:p>
          <a:p>
            <a:endParaRPr lang="en-GB" sz="80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tx1"/>
                </a:solidFill>
                <a:effectLst/>
                <a:latin typeface="+mn-lt"/>
                <a:ea typeface="+mn-ea"/>
                <a:cs typeface="+mn-cs"/>
              </a:rPr>
              <a:t>Lots of young people are worried that as an apprentice you won’t get to have fun or meet other young people. That isn’t true. Depending on the size of the company, you may find yourself working with lots of other young people. You can join the Young Apprentice Ambassadors programme and you will meet hundreds of other apprentices.</a:t>
            </a:r>
            <a:endParaRPr lang="en-GB" sz="800" kern="1200" baseline="0" dirty="0">
              <a:solidFill>
                <a:schemeClr val="tx1"/>
              </a:solidFill>
              <a:effectLst/>
              <a:latin typeface="+mn-lt"/>
              <a:ea typeface="+mn-ea"/>
              <a:cs typeface="+mn-cs"/>
            </a:endParaRP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Another</a:t>
            </a:r>
            <a:r>
              <a:rPr lang="en-GB" sz="800" kern="1200" baseline="0" dirty="0">
                <a:solidFill>
                  <a:schemeClr val="tx1"/>
                </a:solidFill>
                <a:effectLst/>
                <a:latin typeface="+mn-lt"/>
                <a:ea typeface="+mn-ea"/>
                <a:cs typeface="+mn-cs"/>
              </a:rPr>
              <a:t> myth is that apprenticeships are only for people that don’t go on to full time uni. That’s not true – there are different levels of apprenticeships suited to everyone and you can go all the way up to degree level – so you’re still at </a:t>
            </a:r>
            <a:r>
              <a:rPr lang="en-GB" sz="800" kern="1200" baseline="0" dirty="0" err="1">
                <a:solidFill>
                  <a:schemeClr val="tx1"/>
                </a:solidFill>
                <a:effectLst/>
                <a:latin typeface="+mn-lt"/>
                <a:ea typeface="+mn-ea"/>
                <a:cs typeface="+mn-cs"/>
              </a:rPr>
              <a:t>uni</a:t>
            </a:r>
            <a:r>
              <a:rPr lang="en-GB" sz="800" kern="1200" baseline="0" dirty="0">
                <a:solidFill>
                  <a:schemeClr val="tx1"/>
                </a:solidFill>
                <a:effectLst/>
                <a:latin typeface="+mn-lt"/>
                <a:ea typeface="+mn-ea"/>
                <a:cs typeface="+mn-cs"/>
              </a:rPr>
              <a:t> but part time. I’ll tell you more about that later.</a:t>
            </a:r>
          </a:p>
          <a:p>
            <a:pPr marL="171450" indent="-171450">
              <a:buFont typeface="Arial" panose="020B0604020202020204" pitchFamily="34" charset="0"/>
              <a:buChar char="•"/>
            </a:pPr>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Some people think that apprenticeships are the easy route, but this is not the case. Apprentices are balancing a full-time job and studying (which can be up to degree level) at the same time. They are learning and adapting in a new working environment and contributing to real-life work projects and tasks, which comes with responsibility, whilst ultimately working towards their end point assessment and achieving their apprenticeship. </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One of the best things about apprenticeships is that they are everywhere. So if you want to carry on living at home then you can, but you can sometimes move around the country with an apprenticeship. It’s really important to do your research – but some companies will help you to relocate to work for them.</a:t>
            </a:r>
          </a:p>
        </p:txBody>
      </p:sp>
      <p:sp>
        <p:nvSpPr>
          <p:cNvPr id="4" name="Slide Number Placeholder 3"/>
          <p:cNvSpPr>
            <a:spLocks noGrp="1"/>
          </p:cNvSpPr>
          <p:nvPr>
            <p:ph type="sldNum" sz="quarter" idx="10"/>
          </p:nvPr>
        </p:nvSpPr>
        <p:spPr/>
        <p:txBody>
          <a:bodyPr/>
          <a:lstStyle/>
          <a:p>
            <a:fld id="{0365A29D-C0B9-41C6-BEC0-29DFAAEEA45B}" type="slidenum">
              <a:rPr lang="en-GB" smtClean="0"/>
              <a:pPr/>
              <a:t>3</a:t>
            </a:fld>
            <a:endParaRPr lang="en-GB"/>
          </a:p>
        </p:txBody>
      </p:sp>
    </p:spTree>
    <p:extLst>
      <p:ext uri="{BB962C8B-B14F-4D97-AF65-F5344CB8AC3E}">
        <p14:creationId xmlns:p14="http://schemas.microsoft.com/office/powerpoint/2010/main" val="3328422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t>Presenter notes: Please update this slide with local companies if you feel that the logos are not representative of your area</a:t>
            </a:r>
          </a:p>
          <a:p>
            <a:endParaRPr lang="en-GB" sz="1000" dirty="0"/>
          </a:p>
          <a:p>
            <a:pPr marL="171450" indent="-171450">
              <a:buFont typeface="Arial" panose="020B0604020202020204" pitchFamily="34" charset="0"/>
              <a:buChar char="•"/>
            </a:pPr>
            <a:r>
              <a:rPr lang="en-GB" sz="1000" dirty="0"/>
              <a:t>Equally, the range of employers offering apprenticeships is incredible.</a:t>
            </a:r>
          </a:p>
          <a:p>
            <a:endParaRPr lang="en-GB" sz="1000" dirty="0"/>
          </a:p>
          <a:p>
            <a:pPr marL="171450" indent="-171450">
              <a:buFont typeface="Arial" panose="020B0604020202020204" pitchFamily="34" charset="0"/>
              <a:buChar char="•"/>
            </a:pPr>
            <a:r>
              <a:rPr lang="en-GB" sz="1000" dirty="0"/>
              <a:t>This slide shows you some really familiar logos of big companies in England who all recruit apprentices. </a:t>
            </a:r>
          </a:p>
          <a:p>
            <a:pPr marL="171450" indent="-171450">
              <a:buFont typeface="Arial" panose="020B0604020202020204" pitchFamily="34" charset="0"/>
              <a:buChar char="•"/>
            </a:pPr>
            <a:endParaRPr lang="en-GB" sz="1000" dirty="0"/>
          </a:p>
          <a:p>
            <a:pPr marL="171450" indent="-171450">
              <a:buFont typeface="Arial" panose="020B0604020202020204" pitchFamily="34" charset="0"/>
              <a:buChar char="•"/>
            </a:pPr>
            <a:r>
              <a:rPr lang="en-GB" sz="1000" dirty="0"/>
              <a:t>Some of these employers may not be recruiting currently, but you will be able to track their recruitment updates on their websites or social media.</a:t>
            </a:r>
          </a:p>
          <a:p>
            <a:pPr marL="171450" indent="-171450">
              <a:buFont typeface="Arial" panose="020B0604020202020204" pitchFamily="34" charset="0"/>
              <a:buChar char="•"/>
            </a:pPr>
            <a:endParaRPr lang="en-GB" sz="1000" dirty="0"/>
          </a:p>
          <a:p>
            <a:pPr marL="171450" indent="-171450">
              <a:buFont typeface="Arial" panose="020B0604020202020204" pitchFamily="34" charset="0"/>
              <a:buChar char="•"/>
            </a:pPr>
            <a:r>
              <a:rPr lang="en-GB" sz="1000" dirty="0"/>
              <a:t>Around 50% of apprenticeships started are with large companies like this, but 50% will be with smaller local companies.</a:t>
            </a:r>
          </a:p>
          <a:p>
            <a:endParaRPr lang="en-GB" sz="1000" dirty="0"/>
          </a:p>
          <a:p>
            <a:pPr marL="171450" indent="-171450">
              <a:buFont typeface="Arial" panose="020B0604020202020204" pitchFamily="34" charset="0"/>
              <a:buChar char="•"/>
            </a:pPr>
            <a:r>
              <a:rPr lang="en-GB" sz="1000" dirty="0"/>
              <a:t>It can be tempting to think that the ‘best’ apprenticeships are just with the big, well-known companies, but many of the smaller employers have absolutely brilliant schemes that enable fast-track career progression for their apprentices so it’s really important to do your research and not to ignore smaller employers because they can be just as good.</a:t>
            </a:r>
          </a:p>
          <a:p>
            <a:pPr marL="171450" indent="-171450">
              <a:buFont typeface="Arial" panose="020B0604020202020204" pitchFamily="34" charset="0"/>
              <a:buChar char="•"/>
            </a:pPr>
            <a:endParaRPr lang="en-GB" sz="100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t>An example of a small local company is…X who employs apprentices in job roles like X and X etc.</a:t>
            </a:r>
            <a:br>
              <a:rPr lang="en-GB" sz="1000" dirty="0"/>
            </a:br>
            <a:r>
              <a:rPr lang="en-GB" sz="1000" b="1" dirty="0"/>
              <a:t>Presenter notes: </a:t>
            </a:r>
            <a:r>
              <a:rPr lang="en-GB" sz="1000" b="1" kern="1200" dirty="0">
                <a:solidFill>
                  <a:schemeClr val="tx1"/>
                </a:solidFill>
                <a:effectLst/>
                <a:latin typeface="+mn-lt"/>
                <a:ea typeface="+mn-ea"/>
                <a:cs typeface="+mn-cs"/>
              </a:rPr>
              <a:t>Please include an example of a local company in the town that you are delivering in.</a:t>
            </a:r>
          </a:p>
          <a:p>
            <a:pPr marL="171450" indent="-171450">
              <a:buFont typeface="Arial" panose="020B0604020202020204" pitchFamily="34" charset="0"/>
              <a:buChar char="•"/>
            </a:pPr>
            <a:endParaRPr lang="en-GB" sz="1000" dirty="0"/>
          </a:p>
        </p:txBody>
      </p:sp>
      <p:sp>
        <p:nvSpPr>
          <p:cNvPr id="4" name="Slide Number Placeholder 3"/>
          <p:cNvSpPr>
            <a:spLocks noGrp="1"/>
          </p:cNvSpPr>
          <p:nvPr>
            <p:ph type="sldNum" sz="quarter" idx="10"/>
          </p:nvPr>
        </p:nvSpPr>
        <p:spPr/>
        <p:txBody>
          <a:bodyPr/>
          <a:lstStyle/>
          <a:p>
            <a:fld id="{5C1DF199-9D2A-4CF3-8D0C-0B7DFCDC9BEE}" type="slidenum">
              <a:rPr lang="en-GB" smtClean="0"/>
              <a:t>4</a:t>
            </a:fld>
            <a:endParaRPr lang="en-GB" dirty="0"/>
          </a:p>
        </p:txBody>
      </p:sp>
    </p:spTree>
    <p:extLst>
      <p:ext uri="{BB962C8B-B14F-4D97-AF65-F5344CB8AC3E}">
        <p14:creationId xmlns:p14="http://schemas.microsoft.com/office/powerpoint/2010/main" val="194265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You also need to think about the different roles that a company might have.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For example, if you want to work in finance – you shouldn’t just look at the big finance and accountancy companies. Lots of other companies will have their own in-house finance departments where you will still have access to a huge range of experiences and opportunities.</a:t>
            </a:r>
          </a:p>
          <a:p>
            <a:endParaRPr lang="en-GB" dirty="0"/>
          </a:p>
          <a:p>
            <a:pPr marL="171450" indent="-171450">
              <a:buFont typeface="Arial" panose="020B0604020202020204" pitchFamily="34" charset="0"/>
              <a:buChar char="•"/>
            </a:pPr>
            <a:r>
              <a:rPr lang="en-GB" dirty="0"/>
              <a:t>It can be a good idea to take some time to look at the different departments that a company has and see if they offer an apprenticeship in that area.</a:t>
            </a:r>
          </a:p>
          <a:p>
            <a:pPr marL="0" indent="0">
              <a:buFont typeface="Arial" panose="020B0604020202020204" pitchFamily="34" charset="0"/>
              <a:buNone/>
            </a:pPr>
            <a:endParaRPr lang="en-GB" dirty="0"/>
          </a:p>
          <a:p>
            <a:pPr marL="171450" indent="-171450">
              <a:buFont typeface="Arial" panose="020B0604020202020204" pitchFamily="34" charset="0"/>
              <a:buChar char="•"/>
            </a:pPr>
            <a:r>
              <a:rPr lang="en-GB" dirty="0"/>
              <a:t>For example, you could work as a solicitor for Coca-Cola, a website designer for Vauxhall, as a Cyber Security apprentice for the Government.</a:t>
            </a:r>
            <a:br>
              <a:rPr lang="en-GB" dirty="0"/>
            </a:br>
            <a:r>
              <a:rPr lang="en-GB" dirty="0"/>
              <a:t>There are thousands of different opportunities! </a:t>
            </a:r>
          </a:p>
          <a:p>
            <a:pPr marL="171450" indent="-171450">
              <a:buFont typeface="Arial" panose="020B0604020202020204" pitchFamily="34" charset="0"/>
              <a:buChar cha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t>Presenter notes: Please update the example if you feel that mentioning Vauxhall or Coca-Cola are not representative of your area.</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6</a:t>
            </a:fld>
            <a:endParaRPr lang="en-US"/>
          </a:p>
        </p:txBody>
      </p:sp>
    </p:spTree>
    <p:extLst>
      <p:ext uri="{BB962C8B-B14F-4D97-AF65-F5344CB8AC3E}">
        <p14:creationId xmlns:p14="http://schemas.microsoft.com/office/powerpoint/2010/main" val="37380437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When we talk about apprenticeships, people often start to think of Plumbing, Electrical and some of the other construction trades. </a:t>
            </a:r>
            <a:r>
              <a:rPr lang="en-GB" altLang="en-US" sz="1200" baseline="0" dirty="0"/>
              <a:t>There are many brilliant apprenticeships in these areas, but there are also hundreds of new apprenticeships in exciting areas that you might not know exist. </a:t>
            </a:r>
          </a:p>
          <a:p>
            <a:endParaRPr lang="en-GB" sz="12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The range of apprenticeship job roles out there is amazing</a:t>
            </a:r>
          </a:p>
          <a:p>
            <a:pPr marL="17145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indent="-171450" eaLnBrk="1" hangingPunct="1">
              <a:spcBef>
                <a:spcPct val="0"/>
              </a:spcBef>
              <a:buFont typeface="Arial" panose="020B0604020202020204" pitchFamily="34" charset="0"/>
              <a:buChar char="•"/>
            </a:pPr>
            <a:r>
              <a:rPr lang="en-GB" altLang="en-US" sz="1200" baseline="0" dirty="0"/>
              <a:t>This slide gives you an idea of the huge range of apprenticeships available and </a:t>
            </a:r>
            <a:r>
              <a:rPr lang="en-GB" altLang="en-US" sz="1200" b="1" baseline="0" dirty="0"/>
              <a:t>this is just a taster</a:t>
            </a:r>
          </a:p>
          <a:p>
            <a:pPr eaLnBrk="1" hangingPunct="1">
              <a:spcBef>
                <a:spcPct val="0"/>
              </a:spcBef>
            </a:pPr>
            <a:endParaRPr lang="en-GB" altLang="en-US" sz="1200" b="1" baseline="0" dirty="0"/>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en-US" sz="1200" dirty="0"/>
              <a:t>You could start an apprenticeship in hundreds of occupational areas. Some will amaze you!</a:t>
            </a:r>
          </a:p>
          <a:p>
            <a:pPr eaLnBrk="1" hangingPunct="1">
              <a:spcBef>
                <a:spcPct val="0"/>
              </a:spcBef>
            </a:pPr>
            <a:endParaRPr lang="en-GB" altLang="en-US" sz="1200" baseline="0" dirty="0"/>
          </a:p>
          <a:p>
            <a:pPr eaLnBrk="1" hangingPunct="1">
              <a:spcBef>
                <a:spcPct val="0"/>
              </a:spcBef>
            </a:pPr>
            <a:r>
              <a:rPr lang="en-GB" altLang="en-US" sz="1200" b="1" baseline="0" dirty="0"/>
              <a:t>Presenter notes: Depending on the time available…</a:t>
            </a:r>
          </a:p>
          <a:p>
            <a:pPr eaLnBrk="1" hangingPunct="1">
              <a:spcBef>
                <a:spcPct val="0"/>
              </a:spcBef>
            </a:pPr>
            <a:r>
              <a:rPr lang="en-GB" altLang="en-US" sz="1200" b="1" baseline="0" dirty="0"/>
              <a:t>Activity idea: Pick out a few of the job roles to discuss – will depend on the audience.</a:t>
            </a:r>
          </a:p>
          <a:p>
            <a:pPr eaLnBrk="1" hangingPunct="1">
              <a:spcBef>
                <a:spcPct val="0"/>
              </a:spcBef>
            </a:pPr>
            <a:r>
              <a:rPr lang="en-GB" altLang="en-US" sz="1200" b="1" baseline="0" dirty="0"/>
              <a:t>Activity idea: Can anyone spot an apprenticeship on the screen that has surprised them?</a:t>
            </a:r>
          </a:p>
          <a:p>
            <a:pPr eaLnBrk="1" hangingPunct="1">
              <a:spcBef>
                <a:spcPct val="0"/>
              </a:spcBef>
            </a:pPr>
            <a:r>
              <a:rPr lang="en-GB" altLang="en-US" sz="1200" b="1" baseline="0" dirty="0"/>
              <a:t>Activity idea: Does anyone know someone who is doing an interesting apprenticeship? </a:t>
            </a:r>
          </a:p>
          <a:p>
            <a:pPr eaLnBrk="1" hangingPunct="1">
              <a:spcBef>
                <a:spcPct val="0"/>
              </a:spcBef>
            </a:pPr>
            <a:endParaRPr lang="en-GB" altLang="en-US" sz="1200" baseline="0" dirty="0"/>
          </a:p>
          <a:p>
            <a:endParaRPr lang="en-GB" sz="1200" dirty="0"/>
          </a:p>
          <a:p>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7</a:t>
            </a:fld>
            <a:endParaRPr lang="en-US"/>
          </a:p>
        </p:txBody>
      </p:sp>
    </p:spTree>
    <p:extLst>
      <p:ext uri="{BB962C8B-B14F-4D97-AF65-F5344CB8AC3E}">
        <p14:creationId xmlns:p14="http://schemas.microsoft.com/office/powerpoint/2010/main" val="4795025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We now have four apprenticeship levels: Intermediate, Advanced, Higher and degree. </a:t>
            </a:r>
          </a:p>
          <a:p>
            <a:pPr marL="171450" lvl="0" indent="-171450">
              <a:buFont typeface="Arial" panose="020B0604020202020204" pitchFamily="34" charset="0"/>
              <a:buChar char="•"/>
            </a:pPr>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I</a:t>
            </a:r>
            <a:r>
              <a:rPr lang="en-GB" sz="1200" kern="1200" baseline="0" dirty="0">
                <a:solidFill>
                  <a:schemeClr val="tx1"/>
                </a:solidFill>
                <a:effectLst/>
                <a:latin typeface="+mn-lt"/>
                <a:ea typeface="+mn-ea"/>
                <a:cs typeface="+mn-cs"/>
              </a:rPr>
              <a:t>f you want to, </a:t>
            </a:r>
            <a:r>
              <a:rPr lang="en-GB" sz="1200" kern="1200" dirty="0">
                <a:solidFill>
                  <a:schemeClr val="tx1"/>
                </a:solidFill>
                <a:effectLst/>
                <a:latin typeface="+mn-lt"/>
                <a:ea typeface="+mn-ea"/>
                <a:cs typeface="+mn-cs"/>
              </a:rPr>
              <a:t>you can now start an apprenticeship with the potential to </a:t>
            </a:r>
            <a:r>
              <a:rPr lang="en-GB" sz="1200" kern="1200" baseline="0" dirty="0">
                <a:solidFill>
                  <a:schemeClr val="tx1"/>
                </a:solidFill>
                <a:effectLst/>
                <a:latin typeface="+mn-lt"/>
                <a:ea typeface="+mn-ea"/>
                <a:cs typeface="+mn-cs"/>
              </a:rPr>
              <a:t>work all the way up to achieving a degree.</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Higher apprenticeships cover</a:t>
            </a:r>
            <a:r>
              <a:rPr lang="en-GB" sz="1200" kern="1200" baseline="0" dirty="0">
                <a:solidFill>
                  <a:schemeClr val="tx1"/>
                </a:solidFill>
                <a:effectLst/>
                <a:latin typeface="+mn-lt"/>
                <a:ea typeface="+mn-ea"/>
                <a:cs typeface="+mn-cs"/>
              </a:rPr>
              <a:t> all levels from 4 through to 7</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Level 4, 5, 6 and 7 are equivalent to a Foundation Degree and above.</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 degree apprenticeship contains a Level 6 or 7 Bachelors or Masters degree.</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a:solidFill>
                  <a:schemeClr val="tx1"/>
                </a:solidFill>
                <a:effectLst/>
                <a:latin typeface="+mn-lt"/>
                <a:ea typeface="+mn-ea"/>
                <a:cs typeface="+mn-cs"/>
              </a:rPr>
              <a:t>The level of apprenticeship you start at will depend on the kind of job that you are applying for. It’s really important not to be held back by only looking for a particular level e.g. degree apprenticeships, because it may be that you need to start at advanced or higher level and work your way up.</a:t>
            </a:r>
            <a:br>
              <a:rPr lang="en-GB" sz="1200" kern="1200" baseline="0" dirty="0">
                <a:solidFill>
                  <a:schemeClr val="tx1"/>
                </a:solidFill>
                <a:effectLst/>
                <a:latin typeface="+mn-lt"/>
                <a:ea typeface="+mn-ea"/>
                <a:cs typeface="+mn-cs"/>
              </a:rPr>
            </a:br>
            <a:r>
              <a:rPr lang="en-GB" sz="1200" kern="1200" baseline="0" dirty="0">
                <a:solidFill>
                  <a:schemeClr val="tx1"/>
                </a:solidFill>
                <a:effectLst/>
                <a:latin typeface="+mn-lt"/>
                <a:ea typeface="+mn-ea"/>
                <a:cs typeface="+mn-cs"/>
              </a:rPr>
              <a:t>Doing a job is completely different to getting a GCSE or A Level and that’s why it can be a bit confusing.</a:t>
            </a:r>
          </a:p>
          <a:p>
            <a:pPr lvl="0"/>
            <a:endParaRPr lang="en-GB" sz="1200" kern="1200" baseline="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Keep an open mind so that you can explore all of the opportunities available</a:t>
            </a:r>
          </a:p>
          <a:p>
            <a:pPr lvl="0"/>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6AF8213-08AA-4A42-BD7E-4CC9E6DE6257}" type="slidenum">
              <a:rPr lang="en-US" smtClean="0"/>
              <a:t>9</a:t>
            </a:fld>
            <a:endParaRPr lang="en-US"/>
          </a:p>
        </p:txBody>
      </p:sp>
    </p:spTree>
    <p:extLst>
      <p:ext uri="{BB962C8B-B14F-4D97-AF65-F5344CB8AC3E}">
        <p14:creationId xmlns:p14="http://schemas.microsoft.com/office/powerpoint/2010/main" val="3960562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0" dirty="0"/>
              <a:t>There are many different ways an apprenticeship can be delivered. </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It will differ, depending on the organisation and also the training provider delivering the apprenticeship.</a:t>
            </a:r>
          </a:p>
          <a:p>
            <a:pPr marL="0" indent="0">
              <a:buFontTx/>
              <a:buNone/>
            </a:pPr>
            <a:endParaRPr lang="en-GB" b="0" dirty="0"/>
          </a:p>
          <a:p>
            <a:pPr marL="171450" indent="-171450">
              <a:buFont typeface="Arial" panose="020B0604020202020204" pitchFamily="34" charset="0"/>
              <a:buChar char="•"/>
            </a:pPr>
            <a:r>
              <a:rPr lang="en-GB" b="0" dirty="0"/>
              <a:t>For some apprenticeships, off-the-job learning is delivered at work. This means a tutor will come to you to teach you independently at work. </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Another method of delivery is attending college or a local training provider. You might attend once a fortnight or once a week with other apprentices who work for other companies in the local area.</a:t>
            </a:r>
          </a:p>
          <a:p>
            <a:pPr marL="171450" indent="-171450">
              <a:buFont typeface="Arial" panose="020B0604020202020204" pitchFamily="34" charset="0"/>
              <a:buChar char="•"/>
            </a:pPr>
            <a:endParaRPr lang="en-GB" b="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These options both vary at the moment due to social distancing guidelines. </a:t>
            </a:r>
          </a:p>
          <a:p>
            <a:pPr marL="171450" indent="-171450">
              <a:buFont typeface="Arial" panose="020B0604020202020204" pitchFamily="34" charset="0"/>
              <a:buChar char="•"/>
            </a:pPr>
            <a:endParaRPr lang="en-GB" b="0" dirty="0"/>
          </a:p>
          <a:p>
            <a:pPr marL="171450" indent="-171450">
              <a:buFont typeface="Arial" panose="020B0604020202020204" pitchFamily="34" charset="0"/>
              <a:buChar char="•"/>
            </a:pPr>
            <a:r>
              <a:rPr lang="en-GB" b="0" dirty="0"/>
              <a:t>Many apprentices also find that they will carry out some learning through online learning, which has increased over the pandemic. </a:t>
            </a:r>
          </a:p>
          <a:p>
            <a:pPr marL="0" indent="0">
              <a:buFont typeface="Arial" panose="020B0604020202020204" pitchFamily="34" charset="0"/>
              <a:buNone/>
            </a:pPr>
            <a:endParaRPr lang="en-GB"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t>Presenter notes: Please update this slide with local examples if you know of any. </a:t>
            </a:r>
            <a:br>
              <a:rPr lang="en-GB" sz="1200" b="1" dirty="0"/>
            </a:br>
            <a:r>
              <a:rPr lang="en-GB" sz="1200" b="1" dirty="0"/>
              <a:t>E.g. For example, apprentices who work for X will learn by attending X for X days/weeks etc.</a:t>
            </a:r>
          </a:p>
          <a:p>
            <a:pPr marL="0" indent="0">
              <a:buFont typeface="Arial" panose="020B0604020202020204" pitchFamily="34" charset="0"/>
              <a:buNone/>
            </a:pPr>
            <a:endParaRPr lang="en-GB"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65A29D-C0B9-41C6-BEC0-29DFAAEEA45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783470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t>Presenter notes: Is this slide appropriate for your audience today?</a:t>
            </a:r>
          </a:p>
          <a:p>
            <a:pPr marL="0" indent="0">
              <a:buFont typeface="Arial" panose="020B0604020202020204" pitchFamily="34" charset="0"/>
              <a:buNone/>
            </a:pPr>
            <a:endParaRPr lang="en-GB" sz="8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dirty="0">
                <a:solidFill>
                  <a:schemeClr val="tx1"/>
                </a:solidFill>
                <a:effectLst/>
                <a:latin typeface="+mn-lt"/>
                <a:ea typeface="+mn-ea"/>
                <a:cs typeface="+mn-cs"/>
              </a:rPr>
              <a:t>Higher and degree apprenticeships are </a:t>
            </a:r>
            <a:r>
              <a:rPr lang="en-GB" sz="800" kern="1200" baseline="0" dirty="0">
                <a:solidFill>
                  <a:schemeClr val="tx1"/>
                </a:solidFill>
                <a:effectLst/>
                <a:latin typeface="+mn-lt"/>
                <a:ea typeface="+mn-ea"/>
                <a:cs typeface="+mn-cs"/>
              </a:rPr>
              <a:t>a real alternative to following the traditional route of going to University as a full time student. </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They offer all the benefits of higher education with none of the cost.  You will not only be learning, but earning a salary, from day one. </a:t>
            </a:r>
            <a:br>
              <a:rPr lang="en-GB" sz="800" kern="1200" baseline="0" dirty="0">
                <a:solidFill>
                  <a:schemeClr val="tx1"/>
                </a:solidFill>
                <a:effectLst/>
                <a:latin typeface="+mn-lt"/>
                <a:ea typeface="+mn-ea"/>
                <a:cs typeface="+mn-cs"/>
              </a:rPr>
            </a:br>
            <a:r>
              <a:rPr lang="en-GB" sz="800" kern="1200" baseline="0" dirty="0">
                <a:solidFill>
                  <a:schemeClr val="tx1"/>
                </a:solidFill>
                <a:effectLst/>
                <a:latin typeface="+mn-lt"/>
                <a:ea typeface="+mn-ea"/>
                <a:cs typeface="+mn-cs"/>
              </a:rPr>
              <a:t>With a degree apprenticeship, you’re much less likely to build up any debt. </a:t>
            </a:r>
            <a:br>
              <a:rPr lang="en-GB" sz="800" kern="1200" baseline="0" dirty="0">
                <a:solidFill>
                  <a:schemeClr val="tx1"/>
                </a:solidFill>
                <a:effectLst/>
                <a:latin typeface="+mn-lt"/>
                <a:ea typeface="+mn-ea"/>
                <a:cs typeface="+mn-cs"/>
              </a:rPr>
            </a:br>
            <a:r>
              <a:rPr lang="en-GB" sz="800" kern="1200" baseline="0" dirty="0">
                <a:solidFill>
                  <a:schemeClr val="tx1"/>
                </a:solidFill>
                <a:effectLst/>
                <a:latin typeface="+mn-lt"/>
                <a:ea typeface="+mn-ea"/>
                <a:cs typeface="+mn-cs"/>
              </a:rPr>
              <a:t>Your tuition fees are paid for by your employer and the Government, so you will not be expected to pay £9000 a year. </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More than 100 Universities in England offer degree apprenticeships now </a:t>
            </a:r>
          </a:p>
          <a:p>
            <a:pPr marL="171450" indent="-171450">
              <a:buFont typeface="Arial" panose="020B0604020202020204" pitchFamily="34" charset="0"/>
              <a:buChar char="•"/>
            </a:pPr>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The students on degree apprenticeships are entitled to exactly the same as other students, so you will still have access to the student union, sports facilities, clubs, societies and student discounts, as and when this </a:t>
            </a:r>
            <a:r>
              <a:rPr lang="en-GB" sz="800" kern="1200" baseline="0">
                <a:solidFill>
                  <a:schemeClr val="tx1"/>
                </a:solidFill>
                <a:effectLst/>
                <a:latin typeface="+mn-lt"/>
                <a:ea typeface="+mn-ea"/>
                <a:cs typeface="+mn-cs"/>
              </a:rPr>
              <a:t>is appropriate.</a:t>
            </a:r>
            <a:endParaRPr lang="en-GB" sz="800" kern="1200" baseline="0" dirty="0">
              <a:solidFill>
                <a:schemeClr val="tx1"/>
              </a:solidFill>
              <a:effectLst/>
              <a:latin typeface="+mn-lt"/>
              <a:ea typeface="+mn-ea"/>
              <a:cs typeface="+mn-cs"/>
            </a:endParaRP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In the past, going to university was seen as the best way to advance your career to a higher level. But with the current level of competition for jobs amongst graduates, it might not be the best route for you. With an apprenticeship, you gain the competitive advantage of gaining at least 3 years’ work experience whilst completing your degree. </a:t>
            </a:r>
          </a:p>
          <a:p>
            <a:endParaRPr lang="en-GB" sz="800" kern="1200" baseline="0" dirty="0">
              <a:solidFill>
                <a:schemeClr val="tx1"/>
              </a:solidFill>
              <a:effectLst/>
              <a:latin typeface="+mn-lt"/>
              <a:ea typeface="+mn-ea"/>
              <a:cs typeface="+mn-cs"/>
            </a:endParaRPr>
          </a:p>
          <a:p>
            <a:pPr marL="171450" indent="-171450">
              <a:buFont typeface="Arial" panose="020B0604020202020204" pitchFamily="34" charset="0"/>
              <a:buChar char="•"/>
            </a:pPr>
            <a:r>
              <a:rPr lang="en-GB" sz="800" kern="1200" baseline="0" dirty="0">
                <a:solidFill>
                  <a:schemeClr val="tx1"/>
                </a:solidFill>
                <a:effectLst/>
                <a:latin typeface="+mn-lt"/>
                <a:ea typeface="+mn-ea"/>
                <a:cs typeface="+mn-cs"/>
              </a:rPr>
              <a:t>But remember – it’s hard work as a degree apprentice. You’ll be working full time </a:t>
            </a:r>
            <a:r>
              <a:rPr lang="en-GB" sz="800" b="1" kern="1200" baseline="0" dirty="0">
                <a:solidFill>
                  <a:schemeClr val="tx1"/>
                </a:solidFill>
                <a:effectLst/>
                <a:latin typeface="+mn-lt"/>
                <a:ea typeface="+mn-ea"/>
                <a:cs typeface="+mn-cs"/>
              </a:rPr>
              <a:t>and </a:t>
            </a:r>
            <a:r>
              <a:rPr lang="en-GB" sz="800" b="0" kern="1200" baseline="0" dirty="0">
                <a:solidFill>
                  <a:schemeClr val="tx1"/>
                </a:solidFill>
                <a:effectLst/>
                <a:latin typeface="+mn-lt"/>
                <a:ea typeface="+mn-ea"/>
                <a:cs typeface="+mn-cs"/>
              </a:rPr>
              <a:t>fitting in the equivalent of a full time degree alongside it.  It might take a bit longer than studying full time – for example, 4 years instead of 3, but you’ll achieve exactly the same degree.</a:t>
            </a:r>
          </a:p>
          <a:p>
            <a:endParaRPr lang="en-GB" sz="800" b="0" kern="1200" baseline="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800" b="0" baseline="0" dirty="0"/>
              <a:t>No matter what kind of career you want to follow, you need to do your research and find out if there’s a way to get to the role you want through an apprenticeship. That way, you can decide if you would prefer to study full time at college or university, or if you would prefer to go into work as an apprentice and gain qualifications and experience on the job from day 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en-US" sz="800" b="0" baseline="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800" b="0" baseline="0" dirty="0"/>
              <a:t>Remember, you can apply for apprenticeships alongside applying for university and then you can decide what is right for you later 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AF8213-08AA-4A42-BD7E-4CC9E6DE625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67313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2F8FD1"/>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sp>
        <p:nvSpPr>
          <p:cNvPr id="6" name="Rectangle 5">
            <a:extLst>
              <a:ext uri="{FF2B5EF4-FFF2-40B4-BE49-F238E27FC236}">
                <a16:creationId xmlns:a16="http://schemas.microsoft.com/office/drawing/2014/main" id="{8096E83E-6D83-4395-8329-FD3E12CA78B8}"/>
              </a:ext>
            </a:extLst>
          </p:cNvPr>
          <p:cNvSpPr/>
          <p:nvPr userDrawn="1"/>
        </p:nvSpPr>
        <p:spPr>
          <a:xfrm>
            <a:off x="0" y="6720317"/>
            <a:ext cx="9144000" cy="137683"/>
          </a:xfrm>
          <a:prstGeom prst="rect">
            <a:avLst/>
          </a:prstGeom>
          <a:solidFill>
            <a:srgbClr val="2F8F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58F5CA1-AA58-4D7E-99AA-488333F8C8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3808548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5974696"/>
            <a:ext cx="1215031" cy="622656"/>
          </a:xfrm>
          <a:prstGeom prst="rect">
            <a:avLst/>
          </a:prstGeom>
        </p:spPr>
      </p:pic>
      <p:pic>
        <p:nvPicPr>
          <p:cNvPr id="9" name="Picture 8">
            <a:extLst>
              <a:ext uri="{FF2B5EF4-FFF2-40B4-BE49-F238E27FC236}">
                <a16:creationId xmlns:a16="http://schemas.microsoft.com/office/drawing/2014/main" id="{428BF7A2-437E-411E-AD32-19554D07ABC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2595707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03896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92246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844631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857842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849372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560253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848969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3586497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34267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24703783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4" name="Rectangle 3"/>
          <p:cNvSpPr/>
          <p:nvPr userDrawn="1"/>
        </p:nvSpPr>
        <p:spPr>
          <a:xfrm>
            <a:off x="0" y="-27517"/>
            <a:ext cx="9144000" cy="1151468"/>
          </a:xfrm>
          <a:prstGeom prst="rect">
            <a:avLst/>
          </a:prstGeom>
          <a:solidFill>
            <a:srgbClr val="FCAF26"/>
          </a:solidFill>
          <a:ln>
            <a:solidFill>
              <a:srgbClr val="FCAF2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p>
        </p:txBody>
      </p:sp>
      <p:sp>
        <p:nvSpPr>
          <p:cNvPr id="8195" name="Rectangle 2"/>
          <p:cNvSpPr>
            <a:spLocks noGrp="1" noChangeArrowheads="1"/>
          </p:cNvSpPr>
          <p:nvPr>
            <p:ph type="ctrTitle"/>
          </p:nvPr>
        </p:nvSpPr>
        <p:spPr>
          <a:xfrm>
            <a:off x="685800" y="2131485"/>
            <a:ext cx="7772400" cy="1468967"/>
          </a:xfrm>
        </p:spPr>
        <p:txBody>
          <a:bodyPr/>
          <a:lstStyle>
            <a:lvl1pPr algn="ctr">
              <a:defRPr sz="3600" smtClean="0"/>
            </a:lvl1pPr>
          </a:lstStyle>
          <a:p>
            <a:pPr lvl="0"/>
            <a:r>
              <a:rPr lang="en-US" noProof="0"/>
              <a:t>Click to edit Master title style</a:t>
            </a:r>
            <a:endParaRPr lang="en-US" noProof="0" dirty="0"/>
          </a:p>
        </p:txBody>
      </p:sp>
      <p:sp>
        <p:nvSpPr>
          <p:cNvPr id="8196" name="Rectangle 3"/>
          <p:cNvSpPr>
            <a:spLocks noGrp="1" noChangeArrowheads="1"/>
          </p:cNvSpPr>
          <p:nvPr>
            <p:ph type="subTitle" idx="1"/>
          </p:nvPr>
        </p:nvSpPr>
        <p:spPr>
          <a:xfrm>
            <a:off x="1371600" y="3886200"/>
            <a:ext cx="6400800" cy="1752600"/>
          </a:xfrm>
          <a:prstGeom prst="rect">
            <a:avLst/>
          </a:prstGeom>
        </p:spPr>
        <p:txBody>
          <a:bodyPr/>
          <a:lstStyle>
            <a:lvl1pPr marL="0" indent="0" algn="ctr">
              <a:buFontTx/>
              <a:buNone/>
              <a:defRPr smtClean="0"/>
            </a:lvl1pPr>
          </a:lstStyle>
          <a:p>
            <a:pPr lvl="0"/>
            <a:r>
              <a:rPr lang="en-US" noProof="0"/>
              <a:t>Click to edit Master subtitle style</a:t>
            </a:r>
            <a:endParaRPr lang="en-US" noProof="0" dirty="0"/>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03359" y="195701"/>
            <a:ext cx="1618982" cy="673364"/>
          </a:xfrm>
          <a:prstGeom prst="rect">
            <a:avLst/>
          </a:prstGeom>
        </p:spPr>
      </p:pic>
    </p:spTree>
    <p:extLst>
      <p:ext uri="{BB962C8B-B14F-4D97-AF65-F5344CB8AC3E}">
        <p14:creationId xmlns:p14="http://schemas.microsoft.com/office/powerpoint/2010/main" val="410388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a:t>Click to edit </a:t>
            </a:r>
            <a:br>
              <a:rPr lang="en-US"/>
            </a:br>
            <a:r>
              <a:rPr lang="en-US"/>
              <a:t>Master title style</a:t>
            </a:r>
            <a:endParaRPr lang="en-GB"/>
          </a:p>
        </p:txBody>
      </p:sp>
      <p:sp>
        <p:nvSpPr>
          <p:cNvPr id="6" name="Rectangle 5">
            <a:extLst>
              <a:ext uri="{FF2B5EF4-FFF2-40B4-BE49-F238E27FC236}">
                <a16:creationId xmlns:a16="http://schemas.microsoft.com/office/drawing/2014/main" id="{8096E83E-6D83-4395-8329-FD3E12CA78B8}"/>
              </a:ext>
            </a:extLst>
          </p:cNvPr>
          <p:cNvSpPr/>
          <p:nvPr userDrawn="1"/>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877272"/>
            <a:ext cx="1224136" cy="789904"/>
          </a:xfrm>
          <a:prstGeom prst="rect">
            <a:avLst/>
          </a:prstGeom>
        </p:spPr>
      </p:pic>
      <p:pic>
        <p:nvPicPr>
          <p:cNvPr id="5" name="Picture 4">
            <a:extLst>
              <a:ext uri="{FF2B5EF4-FFF2-40B4-BE49-F238E27FC236}">
                <a16:creationId xmlns:a16="http://schemas.microsoft.com/office/drawing/2014/main" id="{E6E400B4-C440-47A6-BD8D-12B6EBC32A1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611642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68096"/>
            <a:ext cx="1224136" cy="789904"/>
          </a:xfrm>
          <a:prstGeom prst="rect">
            <a:avLst/>
          </a:prstGeom>
        </p:spPr>
      </p:pic>
      <p:pic>
        <p:nvPicPr>
          <p:cNvPr id="14" name="Picture 13">
            <a:extLst>
              <a:ext uri="{FF2B5EF4-FFF2-40B4-BE49-F238E27FC236}">
                <a16:creationId xmlns:a16="http://schemas.microsoft.com/office/drawing/2014/main" id="{A47BF3BC-8D56-4CD3-8E21-A8C2152BA97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80312" y="92720"/>
            <a:ext cx="1619672" cy="551879"/>
          </a:xfrm>
          <a:prstGeom prst="rect">
            <a:avLst/>
          </a:prstGeom>
        </p:spPr>
      </p:pic>
    </p:spTree>
    <p:extLst>
      <p:ext uri="{BB962C8B-B14F-4D97-AF65-F5344CB8AC3E}">
        <p14:creationId xmlns:p14="http://schemas.microsoft.com/office/powerpoint/2010/main" val="25872591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a:p>
        </p:txBody>
      </p:sp>
      <p:sp>
        <p:nvSpPr>
          <p:cNvPr id="2" name="Footer Placeholder 1"/>
          <p:cNvSpPr>
            <a:spLocks noGrp="1"/>
          </p:cNvSpPr>
          <p:nvPr>
            <p:ph type="ftr" sz="quarter" idx="15"/>
          </p:nvPr>
        </p:nvSpPr>
        <p:spPr/>
        <p:txBody>
          <a:bodyPr/>
          <a:lstStyle/>
          <a:p>
            <a:pPr>
              <a:defRPr/>
            </a:pPr>
            <a:r>
              <a:rPr lang="en-GB"/>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6282361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37822740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4354265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2158877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622374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7364409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15237134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2917307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National Apprenticeship Service</a:t>
            </a:r>
          </a:p>
        </p:txBody>
      </p:sp>
    </p:spTree>
    <p:extLst>
      <p:ext uri="{BB962C8B-B14F-4D97-AF65-F5344CB8AC3E}">
        <p14:creationId xmlns:p14="http://schemas.microsoft.com/office/powerpoint/2010/main" val="20030172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38369897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5" name="Picture 4">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49280"/>
            <a:ext cx="1224136" cy="789904"/>
          </a:xfrm>
          <a:prstGeom prst="rect">
            <a:avLst/>
          </a:prstGeom>
        </p:spPr>
      </p:pic>
      <p:pic>
        <p:nvPicPr>
          <p:cNvPr id="4" name="Picture 3">
            <a:extLst>
              <a:ext uri="{FF2B5EF4-FFF2-40B4-BE49-F238E27FC236}">
                <a16:creationId xmlns:a16="http://schemas.microsoft.com/office/drawing/2014/main" id="{8FB822DA-49C9-4804-8192-2D7A911EC03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20605"/>
            <a:ext cx="2195736" cy="748164"/>
          </a:xfrm>
          <a:prstGeom prst="rect">
            <a:avLst/>
          </a:prstGeom>
        </p:spPr>
      </p:pic>
    </p:spTree>
    <p:extLst>
      <p:ext uri="{BB962C8B-B14F-4D97-AF65-F5344CB8AC3E}">
        <p14:creationId xmlns:p14="http://schemas.microsoft.com/office/powerpoint/2010/main" val="8912352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21288"/>
            <a:ext cx="1224136" cy="789904"/>
          </a:xfrm>
          <a:prstGeom prst="rect">
            <a:avLst/>
          </a:prstGeom>
        </p:spPr>
      </p:pic>
      <p:pic>
        <p:nvPicPr>
          <p:cNvPr id="15" name="Picture 14">
            <a:extLst>
              <a:ext uri="{FF2B5EF4-FFF2-40B4-BE49-F238E27FC236}">
                <a16:creationId xmlns:a16="http://schemas.microsoft.com/office/drawing/2014/main" id="{BEE77774-3E3B-41AE-A097-E8B7782B599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20605"/>
            <a:ext cx="2195736" cy="748164"/>
          </a:xfrm>
          <a:prstGeom prst="rect">
            <a:avLst/>
          </a:prstGeom>
        </p:spPr>
      </p:pic>
    </p:spTree>
    <p:extLst>
      <p:ext uri="{BB962C8B-B14F-4D97-AF65-F5344CB8AC3E}">
        <p14:creationId xmlns:p14="http://schemas.microsoft.com/office/powerpoint/2010/main" val="31464966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6721826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6448480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40742907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7056750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7496720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8309265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6120979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415255940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24527166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16716829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Cov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59532" y="368660"/>
            <a:ext cx="4608512" cy="800219"/>
          </a:xfrm>
          <a:ln>
            <a:noFill/>
          </a:ln>
        </p:spPr>
        <p:txBody>
          <a:bodyPr wrap="square" lIns="0" tIns="0" rIns="0" bIns="0" anchor="t" anchorCtr="0">
            <a:spAutoFit/>
          </a:bodyPr>
          <a:lstStyle>
            <a:lvl1pPr algn="l">
              <a:defRPr sz="2600" b="1">
                <a:ln>
                  <a:noFill/>
                </a:ln>
                <a:solidFill>
                  <a:srgbClr val="E16D22"/>
                </a:solidFill>
                <a:latin typeface="Arial" pitchFamily="34" charset="0"/>
                <a:cs typeface="Arial" pitchFamily="34" charset="0"/>
              </a:defRPr>
            </a:lvl1pPr>
          </a:lstStyle>
          <a:p>
            <a:r>
              <a:rPr lang="en-US" dirty="0"/>
              <a:t>Click to edit </a:t>
            </a:r>
            <a:br>
              <a:rPr lang="en-US" dirty="0"/>
            </a:br>
            <a:r>
              <a:rPr lang="en-US" dirty="0"/>
              <a:t>Master title style</a:t>
            </a:r>
            <a:endParaRPr lang="en-GB" dirty="0"/>
          </a:p>
        </p:txBody>
      </p:sp>
      <p:pic>
        <p:nvPicPr>
          <p:cNvPr id="5" name="Picture 4">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49280"/>
            <a:ext cx="1224136" cy="789904"/>
          </a:xfrm>
          <a:prstGeom prst="rect">
            <a:avLst/>
          </a:prstGeom>
        </p:spPr>
      </p:pic>
      <p:pic>
        <p:nvPicPr>
          <p:cNvPr id="4" name="Picture 3">
            <a:extLst>
              <a:ext uri="{FF2B5EF4-FFF2-40B4-BE49-F238E27FC236}">
                <a16:creationId xmlns:a16="http://schemas.microsoft.com/office/drawing/2014/main" id="{8FB822DA-49C9-4804-8192-2D7A911EC03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42860" y="20604"/>
            <a:ext cx="3029132" cy="1032131"/>
          </a:xfrm>
          <a:prstGeom prst="rect">
            <a:avLst/>
          </a:prstGeom>
        </p:spPr>
      </p:pic>
    </p:spTree>
    <p:extLst>
      <p:ext uri="{BB962C8B-B14F-4D97-AF65-F5344CB8AC3E}">
        <p14:creationId xmlns:p14="http://schemas.microsoft.com/office/powerpoint/2010/main" val="29158308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1_Custom Layout">
    <p:bg>
      <p:bgPr>
        <a:solidFill>
          <a:schemeClr val="bg1"/>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7" name="Title 1"/>
          <p:cNvSpPr>
            <a:spLocks noGrp="1"/>
          </p:cNvSpPr>
          <p:nvPr>
            <p:ph type="title"/>
          </p:nvPr>
        </p:nvSpPr>
        <p:spPr>
          <a:xfrm>
            <a:off x="358774" y="2780928"/>
            <a:ext cx="8425694" cy="1008112"/>
          </a:xfrm>
        </p:spPr>
        <p:txBody>
          <a:bodyPr/>
          <a:lstStyle>
            <a:lvl1pPr>
              <a:defRPr b="1">
                <a:solidFill>
                  <a:schemeClr val="tx2"/>
                </a:solidFill>
              </a:defRPr>
            </a:lvl1pPr>
          </a:lstStyle>
          <a:p>
            <a:r>
              <a:rPr lang="en-US"/>
              <a:t>Click to edit Master title style</a:t>
            </a:r>
            <a:endParaRPr lang="en-GB" dirty="0"/>
          </a:p>
        </p:txBody>
      </p:sp>
      <p:cxnSp>
        <p:nvCxnSpPr>
          <p:cNvPr id="11" name="Straight Connector 10"/>
          <p:cNvCxnSpPr/>
          <p:nvPr userDrawn="1"/>
        </p:nvCxnSpPr>
        <p:spPr>
          <a:xfrm>
            <a:off x="358775" y="3861048"/>
            <a:ext cx="8426450" cy="0"/>
          </a:xfrm>
          <a:prstGeom prst="line">
            <a:avLst/>
          </a:prstGeom>
          <a:ln w="9525">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9532" y="2708920"/>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pic>
        <p:nvPicPr>
          <p:cNvPr id="9" name="Picture 8">
            <a:extLst>
              <a:ext uri="{FF2B5EF4-FFF2-40B4-BE49-F238E27FC236}">
                <a16:creationId xmlns:a16="http://schemas.microsoft.com/office/drawing/2014/main" id="{5F0351B5-9947-4020-B29C-676E604778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6021288"/>
            <a:ext cx="1224136" cy="789904"/>
          </a:xfrm>
          <a:prstGeom prst="rect">
            <a:avLst/>
          </a:prstGeom>
        </p:spPr>
      </p:pic>
      <p:pic>
        <p:nvPicPr>
          <p:cNvPr id="15" name="Picture 14">
            <a:extLst>
              <a:ext uri="{FF2B5EF4-FFF2-40B4-BE49-F238E27FC236}">
                <a16:creationId xmlns:a16="http://schemas.microsoft.com/office/drawing/2014/main" id="{BEE77774-3E3B-41AE-A097-E8B7782B599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6256" y="20605"/>
            <a:ext cx="2195736" cy="748164"/>
          </a:xfrm>
          <a:prstGeom prst="rect">
            <a:avLst/>
          </a:prstGeom>
        </p:spPr>
      </p:pic>
    </p:spTree>
    <p:extLst>
      <p:ext uri="{BB962C8B-B14F-4D97-AF65-F5344CB8AC3E}">
        <p14:creationId xmlns:p14="http://schemas.microsoft.com/office/powerpoint/2010/main" val="146543228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03648" y="728700"/>
            <a:ext cx="6300700" cy="4455324"/>
          </a:xfrm>
          <a:prstGeom prst="rect">
            <a:avLst/>
          </a:prstGeom>
        </p:spPr>
      </p:pic>
      <p:sp>
        <p:nvSpPr>
          <p:cNvPr id="8"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0" name="Straight Connector 9"/>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5" name="Slide Number Placeholder 4"/>
          <p:cNvSpPr>
            <a:spLocks noGrp="1"/>
          </p:cNvSpPr>
          <p:nvPr>
            <p:ph type="sldNum" sz="quarter" idx="14"/>
          </p:nvPr>
        </p:nvSpPr>
        <p:spPr/>
        <p:txBody>
          <a:bodyPr/>
          <a:lstStyle/>
          <a:p>
            <a:fld id="{40C85525-34BA-42AB-9145-1C1207FA4778}" type="slidenum">
              <a:rPr lang="en-GB" smtClean="0"/>
              <a:pPr/>
              <a:t>‹#›</a:t>
            </a:fld>
            <a:endParaRPr lang="en-GB" dirty="0"/>
          </a:p>
        </p:txBody>
      </p:sp>
      <p:sp>
        <p:nvSpPr>
          <p:cNvPr id="2" name="Footer Placeholder 1"/>
          <p:cNvSpPr>
            <a:spLocks noGrp="1"/>
          </p:cNvSpPr>
          <p:nvPr>
            <p:ph type="ftr" sz="quarter" idx="15"/>
          </p:nvPr>
        </p:nvSpPr>
        <p:spPr/>
        <p:txBody>
          <a:bodyPr/>
          <a:lstStyle/>
          <a:p>
            <a:pPr>
              <a:defRPr/>
            </a:pPr>
            <a:r>
              <a:rPr lang="en-GB" dirty="0"/>
              <a:t>Insert presentation title here 00/00/2016</a:t>
            </a:r>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6801860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bg1"/>
        </a:solidFill>
        <a:effectLst/>
      </p:bgPr>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467544" y="764704"/>
            <a:ext cx="8217719" cy="4356484"/>
          </a:xfrm>
          <a:prstGeom prst="rect">
            <a:avLst/>
          </a:prstGeom>
        </p:spPr>
      </p:pic>
      <p:sp>
        <p:nvSpPr>
          <p:cNvPr id="17"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19" name="Straight Connector 18"/>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9" name="Straight Connector 8"/>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5876070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alphaModFix/>
            <a:extLst>
              <a:ext uri="{28A0092B-C50C-407E-A947-70E740481C1C}">
                <a14:useLocalDpi xmlns:a14="http://schemas.microsoft.com/office/drawing/2010/main" val="0"/>
              </a:ext>
            </a:extLst>
          </a:blip>
          <a:stretch>
            <a:fillRect/>
          </a:stretch>
        </p:blipFill>
        <p:spPr>
          <a:xfrm>
            <a:off x="1163402" y="764704"/>
            <a:ext cx="6826002" cy="4356484"/>
          </a:xfrm>
          <a:prstGeom prst="rect">
            <a:avLst/>
          </a:prstGeom>
        </p:spPr>
      </p:pic>
      <p:sp>
        <p:nvSpPr>
          <p:cNvPr id="2" name="Title 1"/>
          <p:cNvSpPr>
            <a:spLocks noGrp="1"/>
          </p:cNvSpPr>
          <p:nvPr>
            <p:ph type="ctrTitle"/>
          </p:nvPr>
        </p:nvSpPr>
        <p:spPr>
          <a:xfrm>
            <a:off x="359999" y="5553236"/>
            <a:ext cx="8424469" cy="400110"/>
          </a:xfrm>
        </p:spPr>
        <p:txBody>
          <a:bodyPr wrap="square" lIns="0" tIns="0" rIns="0" bIns="0" anchor="t" anchorCtr="0">
            <a:spAutoFit/>
          </a:bodyPr>
          <a:lstStyle>
            <a:lvl1pPr algn="ctr">
              <a:defRPr sz="2600" b="1">
                <a:solidFill>
                  <a:srgbClr val="E16D22"/>
                </a:solidFill>
                <a:latin typeface="Arial" pitchFamily="34" charset="0"/>
                <a:cs typeface="Arial" pitchFamily="34" charset="0"/>
              </a:defRPr>
            </a:lvl1pPr>
          </a:lstStyle>
          <a:p>
            <a:r>
              <a:rPr lang="en-US"/>
              <a:t>Click to edit Master title style</a:t>
            </a:r>
            <a:endParaRPr lang="en-GB" dirty="0"/>
          </a:p>
        </p:txBody>
      </p:sp>
      <p:cxnSp>
        <p:nvCxnSpPr>
          <p:cNvPr id="8" name="Straight Connector 7"/>
          <p:cNvCxnSpPr/>
          <p:nvPr/>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a:off x="358775" y="6093296"/>
            <a:ext cx="8426450" cy="0"/>
          </a:xfrm>
          <a:prstGeom prst="line">
            <a:avLst/>
          </a:prstGeom>
          <a:ln w="19050">
            <a:solidFill>
              <a:schemeClr val="tx2"/>
            </a:solidFill>
          </a:ln>
        </p:spPr>
        <p:style>
          <a:lnRef idx="1">
            <a:schemeClr val="dk1"/>
          </a:lnRef>
          <a:fillRef idx="0">
            <a:schemeClr val="dk1"/>
          </a:fillRef>
          <a:effectRef idx="0">
            <a:schemeClr val="dk1"/>
          </a:effectRef>
          <a:fontRef idx="minor">
            <a:schemeClr val="tx1"/>
          </a:fontRef>
        </p:style>
      </p:cxnSp>
      <p:sp>
        <p:nvSpPr>
          <p:cNvPr id="4" name="Footer Placeholder 3"/>
          <p:cNvSpPr>
            <a:spLocks noGrp="1"/>
          </p:cNvSpPr>
          <p:nvPr>
            <p:ph type="ftr" sz="quarter" idx="10"/>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1"/>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7173310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Deliver -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b="1"/>
            </a:lvl1pPr>
          </a:lstStyle>
          <a:p>
            <a:r>
              <a:rPr lang="en-US"/>
              <a:t>Click to edit Master title style</a:t>
            </a:r>
            <a:endParaRPr lang="en-GB" dirty="0"/>
          </a:p>
        </p:txBody>
      </p:sp>
      <p:sp>
        <p:nvSpPr>
          <p:cNvPr id="4" name="Content Placeholder 3"/>
          <p:cNvSpPr>
            <a:spLocks noGrp="1"/>
          </p:cNvSpPr>
          <p:nvPr>
            <p:ph sz="quarter" idx="12"/>
          </p:nvPr>
        </p:nvSpPr>
        <p:spPr>
          <a:xfrm>
            <a:off x="358775" y="1557338"/>
            <a:ext cx="8316913"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4"/>
          </p:nvPr>
        </p:nvSpPr>
        <p:spPr/>
        <p:txBody>
          <a:bodyPr/>
          <a:lstStyle/>
          <a:p>
            <a:fld id="{40C85525-34BA-42AB-9145-1C1207FA4778}" type="slidenum">
              <a:rPr lang="en-GB" smtClean="0"/>
              <a:pPr/>
              <a:t>‹#›</a:t>
            </a:fld>
            <a:endParaRPr lang="en-GB" dirty="0"/>
          </a:p>
        </p:txBody>
      </p:sp>
      <p:sp>
        <p:nvSpPr>
          <p:cNvPr id="7"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2812223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Deliver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Text Placeholder 2"/>
          <p:cNvSpPr>
            <a:spLocks noGrp="1"/>
          </p:cNvSpPr>
          <p:nvPr>
            <p:ph idx="12"/>
          </p:nvPr>
        </p:nvSpPr>
        <p:spPr>
          <a:xfrm>
            <a:off x="4672198" y="1557338"/>
            <a:ext cx="4113027" cy="4716462"/>
          </a:xfrm>
          <a:prstGeom prst="rect">
            <a:avLst/>
          </a:prstGeom>
        </p:spPr>
        <p:txBody>
          <a:bodyPr vert="horz" lIns="0" tIns="0" rIns="0" bIns="0" rtlCol="0">
            <a:noAutofit/>
          </a:bodyPr>
          <a:lstStyle/>
          <a:p>
            <a:pPr lvl="0"/>
            <a:r>
              <a:rPr lang="en-US"/>
              <a:t>Click to edit Master text styles</a:t>
            </a:r>
          </a:p>
        </p:txBody>
      </p:sp>
      <p:sp>
        <p:nvSpPr>
          <p:cNvPr id="14" name="Footer Placeholder 4"/>
          <p:cNvSpPr txBox="1">
            <a:spLocks/>
          </p:cNvSpPr>
          <p:nvPr/>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Footer Placeholder 4"/>
          <p:cNvSpPr txBox="1">
            <a:spLocks/>
          </p:cNvSpPr>
          <p:nvPr userDrawn="1"/>
        </p:nvSpPr>
        <p:spPr>
          <a:xfrm>
            <a:off x="7740352" y="368660"/>
            <a:ext cx="1036270" cy="368300"/>
          </a:xfrm>
          <a:prstGeom prst="rect">
            <a:avLst/>
          </a:prstGeom>
        </p:spPr>
        <p:txBody>
          <a:bodyPr lIns="0" tIns="36000" rIns="0" bIns="0" anchor="t" anchorCtr="0"/>
          <a:lstStyle>
            <a:defPPr>
              <a:defRPr lang="en-US"/>
            </a:defPPr>
            <a:lvl1pPr marL="0" algn="r" defTabSz="914400" rtl="0" eaLnBrk="1" latinLnBrk="0" hangingPunct="1">
              <a:defRPr sz="1000" b="1" kern="1200">
                <a:solidFill>
                  <a:schemeClr val="tx1"/>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4" name="Content Placeholder 3"/>
          <p:cNvSpPr>
            <a:spLocks noGrp="1"/>
          </p:cNvSpPr>
          <p:nvPr>
            <p:ph sz="quarter" idx="13"/>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14"/>
          </p:nvPr>
        </p:nvSpPr>
        <p:spPr/>
        <p:txBody>
          <a:bodyPr/>
          <a:lstStyle/>
          <a:p>
            <a:pPr>
              <a:defRPr/>
            </a:pPr>
            <a:r>
              <a:rPr lang="en-GB"/>
              <a:t>Insert presentation title here 00/00/2016</a:t>
            </a:r>
            <a:endParaRPr lang="en-GB" dirty="0"/>
          </a:p>
        </p:txBody>
      </p:sp>
      <p:sp>
        <p:nvSpPr>
          <p:cNvPr id="7" name="Slide Number Placeholder 6"/>
          <p:cNvSpPr>
            <a:spLocks noGrp="1"/>
          </p:cNvSpPr>
          <p:nvPr>
            <p:ph type="sldNum" sz="quarter" idx="15"/>
          </p:nvPr>
        </p:nvSpPr>
        <p:spPr/>
        <p:txBody>
          <a:bodyPr/>
          <a:lstStyle/>
          <a:p>
            <a:fld id="{40C85525-34BA-42AB-9145-1C1207FA4778}" type="slidenum">
              <a:rPr lang="en-GB" smtClean="0"/>
              <a:pPr/>
              <a:t>‹#›</a:t>
            </a:fld>
            <a:endParaRPr lang="en-GB" dirty="0"/>
          </a:p>
        </p:txBody>
      </p:sp>
      <p:sp>
        <p:nvSpPr>
          <p:cNvPr id="10"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4591644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Deliver - graph and text">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4" name="Content Placeholder 3"/>
          <p:cNvSpPr>
            <a:spLocks noGrp="1"/>
          </p:cNvSpPr>
          <p:nvPr>
            <p:ph sz="quarter" idx="13"/>
          </p:nvPr>
        </p:nvSpPr>
        <p:spPr>
          <a:xfrm>
            <a:off x="6624638" y="1557338"/>
            <a:ext cx="2160587" cy="4716462"/>
          </a:xfrm>
        </p:spPr>
        <p:txBody>
          <a:bodyPr>
            <a:norm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Content Placeholder 5"/>
          <p:cNvSpPr>
            <a:spLocks noGrp="1"/>
          </p:cNvSpPr>
          <p:nvPr>
            <p:ph sz="quarter" idx="14"/>
          </p:nvPr>
        </p:nvSpPr>
        <p:spPr>
          <a:xfrm>
            <a:off x="358775" y="1557338"/>
            <a:ext cx="6193445"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Footer Placeholder 8"/>
          <p:cNvSpPr>
            <a:spLocks noGrp="1"/>
          </p:cNvSpPr>
          <p:nvPr>
            <p:ph type="ftr" sz="quarter" idx="15"/>
          </p:nvPr>
        </p:nvSpPr>
        <p:spPr/>
        <p:txBody>
          <a:bodyPr/>
          <a:lstStyle/>
          <a:p>
            <a:pPr>
              <a:defRPr/>
            </a:pPr>
            <a:r>
              <a:rPr lang="en-GB"/>
              <a:t>Insert presentation title here 00/00/2016</a:t>
            </a:r>
            <a:endParaRPr lang="en-GB" dirty="0"/>
          </a:p>
        </p:txBody>
      </p:sp>
      <p:sp>
        <p:nvSpPr>
          <p:cNvPr id="10" name="Slide Number Placeholder 9"/>
          <p:cNvSpPr>
            <a:spLocks noGrp="1"/>
          </p:cNvSpPr>
          <p:nvPr>
            <p:ph type="sldNum" sz="quarter" idx="16"/>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7500754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pprenticeships - text and object">
    <p:spTree>
      <p:nvGrpSpPr>
        <p:cNvPr id="1" name=""/>
        <p:cNvGrpSpPr/>
        <p:nvPr/>
      </p:nvGrpSpPr>
      <p:grpSpPr>
        <a:xfrm>
          <a:off x="0" y="0"/>
          <a:ext cx="0" cy="0"/>
          <a:chOff x="0" y="0"/>
          <a:chExt cx="0" cy="0"/>
        </a:xfrm>
      </p:grpSpPr>
      <p:sp>
        <p:nvSpPr>
          <p:cNvPr id="2" name="Title 1"/>
          <p:cNvSpPr>
            <a:spLocks noGrp="1"/>
          </p:cNvSpPr>
          <p:nvPr>
            <p:ph type="title"/>
          </p:nvPr>
        </p:nvSpPr>
        <p:spPr>
          <a:xfrm>
            <a:off x="358776" y="360000"/>
            <a:ext cx="8425692"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79949" y="1557338"/>
            <a:ext cx="4105275" cy="456882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Footer Placeholder 4"/>
          <p:cNvSpPr>
            <a:spLocks noGrp="1"/>
          </p:cNvSpPr>
          <p:nvPr>
            <p:ph type="ftr" sz="quarter" idx="13"/>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4"/>
          </p:nvPr>
        </p:nvSpPr>
        <p:spPr/>
        <p:txBody>
          <a:bodyPr/>
          <a:lstStyle/>
          <a:p>
            <a:fld id="{40C85525-34BA-42AB-9145-1C1207FA4778}" type="slidenum">
              <a:rPr lang="en-GB" smtClean="0"/>
              <a:pPr/>
              <a:t>‹#›</a:t>
            </a:fld>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299066850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pprenticeships - text and 2 objects">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p>
            <a:r>
              <a:rPr lang="en-US"/>
              <a:t>Click to edit Master title style</a:t>
            </a:r>
            <a:endParaRPr lang="en-GB" dirty="0"/>
          </a:p>
        </p:txBody>
      </p:sp>
      <p:sp>
        <p:nvSpPr>
          <p:cNvPr id="13" name="Content Placeholder 5"/>
          <p:cNvSpPr>
            <a:spLocks noGrp="1"/>
          </p:cNvSpPr>
          <p:nvPr>
            <p:ph sz="quarter" idx="4"/>
          </p:nvPr>
        </p:nvSpPr>
        <p:spPr>
          <a:xfrm>
            <a:off x="4668838" y="3753035"/>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14" name="Content Placeholder 5"/>
          <p:cNvSpPr>
            <a:spLocks noGrp="1"/>
          </p:cNvSpPr>
          <p:nvPr>
            <p:ph sz="quarter" idx="12"/>
          </p:nvPr>
        </p:nvSpPr>
        <p:spPr>
          <a:xfrm>
            <a:off x="338045" y="3753035"/>
            <a:ext cx="4137118"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4" name="Content Placeholder 3"/>
          <p:cNvSpPr>
            <a:spLocks noGrp="1"/>
          </p:cNvSpPr>
          <p:nvPr>
            <p:ph sz="quarter" idx="13"/>
          </p:nvPr>
        </p:nvSpPr>
        <p:spPr>
          <a:xfrm>
            <a:off x="358775" y="1557338"/>
            <a:ext cx="8426450" cy="2087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4"/>
          </p:nvPr>
        </p:nvSpPr>
        <p:spPr/>
        <p:txBody>
          <a:bodyPr/>
          <a:lstStyle/>
          <a:p>
            <a:pPr>
              <a:defRPr/>
            </a:pPr>
            <a:r>
              <a:rPr lang="en-GB"/>
              <a:t>Insert presentation title here 00/00/2016</a:t>
            </a:r>
            <a:endParaRPr lang="en-GB" dirty="0"/>
          </a:p>
        </p:txBody>
      </p:sp>
      <p:sp>
        <p:nvSpPr>
          <p:cNvPr id="6" name="Slide Number Placeholder 5"/>
          <p:cNvSpPr>
            <a:spLocks noGrp="1"/>
          </p:cNvSpPr>
          <p:nvPr>
            <p:ph type="sldNum" sz="quarter" idx="15"/>
          </p:nvPr>
        </p:nvSpPr>
        <p:spPr/>
        <p:txBody>
          <a:bodyPr/>
          <a:lstStyle/>
          <a:p>
            <a:fld id="{40C85525-34BA-42AB-9145-1C1207FA4778}" type="slidenum">
              <a:rPr lang="en-GB" smtClean="0"/>
              <a:pPr/>
              <a:t>‹#›</a:t>
            </a:fld>
            <a:endParaRPr lang="en-GB" dirty="0"/>
          </a:p>
        </p:txBody>
      </p:sp>
      <p:sp>
        <p:nvSpPr>
          <p:cNvPr id="9"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147566873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Apprenticeships deliver - text and graph">
    <p:spTree>
      <p:nvGrpSpPr>
        <p:cNvPr id="1" name=""/>
        <p:cNvGrpSpPr/>
        <p:nvPr/>
      </p:nvGrpSpPr>
      <p:grpSpPr>
        <a:xfrm>
          <a:off x="0" y="0"/>
          <a:ext cx="0" cy="0"/>
          <a:chOff x="0" y="0"/>
          <a:chExt cx="0" cy="0"/>
        </a:xfrm>
      </p:grpSpPr>
      <p:sp>
        <p:nvSpPr>
          <p:cNvPr id="2" name="Title 1"/>
          <p:cNvSpPr>
            <a:spLocks noGrp="1"/>
          </p:cNvSpPr>
          <p:nvPr>
            <p:ph type="title"/>
          </p:nvPr>
        </p:nvSpPr>
        <p:spPr>
          <a:xfrm>
            <a:off x="358774" y="360000"/>
            <a:ext cx="8425694" cy="981438"/>
          </a:xfrm>
        </p:spPr>
        <p:txBody>
          <a:bodyPr/>
          <a:lstStyle>
            <a:lvl1pPr>
              <a:defRPr/>
            </a:lvl1pPr>
          </a:lstStyle>
          <a:p>
            <a:r>
              <a:rPr lang="en-US"/>
              <a:t>Click to edit Master title style</a:t>
            </a:r>
            <a:endParaRPr lang="en-GB" dirty="0"/>
          </a:p>
        </p:txBody>
      </p:sp>
      <p:sp>
        <p:nvSpPr>
          <p:cNvPr id="13" name="Content Placeholder 5"/>
          <p:cNvSpPr>
            <a:spLocks noGrp="1"/>
          </p:cNvSpPr>
          <p:nvPr>
            <p:ph sz="quarter" idx="4"/>
          </p:nvPr>
        </p:nvSpPr>
        <p:spPr>
          <a:xfrm>
            <a:off x="4668838" y="1557338"/>
            <a:ext cx="4116387" cy="2520765"/>
          </a:xfrm>
          <a:prstGeom prst="rect">
            <a:avLst/>
          </a:prstGeom>
        </p:spPr>
        <p:txBody>
          <a:bodyPr>
            <a:normAutofit/>
          </a:bodyPr>
          <a:lstStyle>
            <a:lvl1pPr>
              <a:defRPr sz="18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p:txBody>
      </p:sp>
      <p:sp>
        <p:nvSpPr>
          <p:cNvPr id="3" name="Footer Placeholder 2"/>
          <p:cNvSpPr>
            <a:spLocks noGrp="1"/>
          </p:cNvSpPr>
          <p:nvPr>
            <p:ph type="ftr" sz="quarter" idx="10"/>
          </p:nvPr>
        </p:nvSpPr>
        <p:spPr/>
        <p:txBody>
          <a:bodyPr/>
          <a:lstStyle/>
          <a:p>
            <a:pPr>
              <a:defRPr/>
            </a:pPr>
            <a:r>
              <a:rPr lang="en-GB"/>
              <a:t>Insert presentation title here 00/00/2016</a:t>
            </a:r>
            <a:endParaRPr lang="en-GB" dirty="0"/>
          </a:p>
        </p:txBody>
      </p:sp>
      <p:sp>
        <p:nvSpPr>
          <p:cNvPr id="4" name="Slide Number Placeholder 3"/>
          <p:cNvSpPr>
            <a:spLocks noGrp="1"/>
          </p:cNvSpPr>
          <p:nvPr>
            <p:ph type="sldNum" sz="quarter" idx="11"/>
          </p:nvPr>
        </p:nvSpPr>
        <p:spPr/>
        <p:txBody>
          <a:bodyPr/>
          <a:lstStyle/>
          <a:p>
            <a:fld id="{40C85525-34BA-42AB-9145-1C1207FA4778}" type="slidenum">
              <a:rPr lang="en-GB" smtClean="0"/>
              <a:pPr/>
              <a:t>‹#›</a:t>
            </a:fld>
            <a:endParaRPr lang="en-GB" dirty="0"/>
          </a:p>
        </p:txBody>
      </p:sp>
      <p:sp>
        <p:nvSpPr>
          <p:cNvPr id="14" name="Content Placeholder 3"/>
          <p:cNvSpPr>
            <a:spLocks noGrp="1"/>
          </p:cNvSpPr>
          <p:nvPr>
            <p:ph sz="quarter" idx="12"/>
          </p:nvPr>
        </p:nvSpPr>
        <p:spPr>
          <a:xfrm>
            <a:off x="358775" y="1557338"/>
            <a:ext cx="4116388" cy="4716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4"/>
          <p:cNvSpPr txBox="1">
            <a:spLocks/>
          </p:cNvSpPr>
          <p:nvPr userDrawn="1"/>
        </p:nvSpPr>
        <p:spPr>
          <a:xfrm>
            <a:off x="6300192" y="6489340"/>
            <a:ext cx="2232248" cy="368300"/>
          </a:xfrm>
          <a:prstGeom prst="rect">
            <a:avLst/>
          </a:prstGeom>
        </p:spPr>
        <p:txBody>
          <a:bodyPr lIns="0" tIns="36000" rIns="0" bIns="0" anchor="t" anchorCtr="0"/>
          <a:lstStyle>
            <a:defPPr>
              <a:defRPr lang="en-US"/>
            </a:defPPr>
            <a:lvl1pPr marL="0" algn="r" defTabSz="914400" rtl="0" eaLnBrk="1" latinLnBrk="0" hangingPunct="1">
              <a:defRPr sz="1000" b="0" kern="1200">
                <a:solidFill>
                  <a:schemeClr val="tx2"/>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National Apprenticeship Service</a:t>
            </a:r>
          </a:p>
        </p:txBody>
      </p:sp>
    </p:spTree>
    <p:extLst>
      <p:ext uri="{BB962C8B-B14F-4D97-AF65-F5344CB8AC3E}">
        <p14:creationId xmlns:p14="http://schemas.microsoft.com/office/powerpoint/2010/main" val="401532840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p:txBody>
      </p:sp>
      <p:sp>
        <p:nvSpPr>
          <p:cNvPr id="6" name="Slide Number Placeholder 5"/>
          <p:cNvSpPr>
            <a:spLocks noGrp="1"/>
          </p:cNvSpPr>
          <p:nvPr>
            <p:ph type="sldNum" sz="quarter" idx="12"/>
          </p:nvPr>
        </p:nvSpPr>
        <p:spPr/>
        <p:txBody>
          <a:bodyPr/>
          <a:lstStyle/>
          <a:p>
            <a:fld id="{A7E25D06-9882-4E46-9327-9B5A73CDC15E}" type="slidenum">
              <a:rPr lang="en-US" smtClean="0"/>
              <a:t>‹#›</a:t>
            </a:fld>
            <a:endParaRPr lang="en-US"/>
          </a:p>
        </p:txBody>
      </p:sp>
    </p:spTree>
    <p:extLst>
      <p:ext uri="{BB962C8B-B14F-4D97-AF65-F5344CB8AC3E}">
        <p14:creationId xmlns:p14="http://schemas.microsoft.com/office/powerpoint/2010/main" val="2865861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heme" Target="../theme/theme4.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3690384346"/>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91" r:id="rId12"/>
    <p:sldLayoutId id="2147483744" r:id="rId13"/>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a:p>
        </p:txBody>
      </p:sp>
    </p:spTree>
    <p:extLst>
      <p:ext uri="{BB962C8B-B14F-4D97-AF65-F5344CB8AC3E}">
        <p14:creationId xmlns:p14="http://schemas.microsoft.com/office/powerpoint/2010/main" val="140005124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311250053"/>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Footer Placeholder 8"/>
          <p:cNvSpPr>
            <a:spLocks noGrp="1"/>
          </p:cNvSpPr>
          <p:nvPr>
            <p:ph type="ftr" sz="quarter" idx="3"/>
          </p:nvPr>
        </p:nvSpPr>
        <p:spPr>
          <a:xfrm>
            <a:off x="338138" y="6410172"/>
            <a:ext cx="6048000" cy="367200"/>
          </a:xfrm>
          <a:prstGeom prst="rect">
            <a:avLst/>
          </a:prstGeom>
        </p:spPr>
        <p:txBody>
          <a:bodyPr vert="horz" lIns="0" tIns="45720" rIns="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lang="en-GB" sz="1000" b="0" kern="1200" baseline="0" dirty="0">
                <a:solidFill>
                  <a:srgbClr val="000000"/>
                </a:solidFill>
                <a:latin typeface="Arial" pitchFamily="34" charset="0"/>
                <a:ea typeface="+mn-ea"/>
                <a:cs typeface="Arial" pitchFamily="34" charset="0"/>
              </a:defRPr>
            </a:lvl1pPr>
          </a:lstStyle>
          <a:p>
            <a:pPr>
              <a:defRPr/>
            </a:pPr>
            <a:r>
              <a:rPr lang="en-GB" dirty="0"/>
              <a:t>Insert presentation title here 00/00/2016</a:t>
            </a:r>
          </a:p>
        </p:txBody>
      </p:sp>
      <p:sp>
        <p:nvSpPr>
          <p:cNvPr id="2" name="Title Placeholder 1"/>
          <p:cNvSpPr>
            <a:spLocks noGrp="1"/>
          </p:cNvSpPr>
          <p:nvPr>
            <p:ph type="title"/>
          </p:nvPr>
        </p:nvSpPr>
        <p:spPr>
          <a:xfrm>
            <a:off x="358775" y="360000"/>
            <a:ext cx="8426450" cy="981438"/>
          </a:xfrm>
          <a:prstGeom prst="rect">
            <a:avLst/>
          </a:prstGeom>
        </p:spPr>
        <p:txBody>
          <a:bodyPr vert="horz" lIns="0" tIns="36000" rIns="0" bIns="0" rtlCol="0" anchor="t" anchorCtr="0">
            <a:noAutofit/>
          </a:bodyPr>
          <a:lstStyle/>
          <a:p>
            <a:r>
              <a:rPr lang="en-US"/>
              <a:t>Click to edit Master title style</a:t>
            </a:r>
            <a:endParaRPr lang="en-GB" dirty="0"/>
          </a:p>
        </p:txBody>
      </p:sp>
      <p:cxnSp>
        <p:nvCxnSpPr>
          <p:cNvPr id="4" name="Straight Connector 3"/>
          <p:cNvCxnSpPr/>
          <p:nvPr/>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6" name="Straight Connector 5"/>
          <p:cNvCxnSpPr/>
          <p:nvPr userDrawn="1"/>
        </p:nvCxnSpPr>
        <p:spPr>
          <a:xfrm>
            <a:off x="358775" y="1448780"/>
            <a:ext cx="842645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userDrawn="1"/>
        </p:nvCxnSpPr>
        <p:spPr>
          <a:xfrm>
            <a:off x="358775" y="368300"/>
            <a:ext cx="8425693" cy="360"/>
          </a:xfrm>
          <a:prstGeom prst="line">
            <a:avLst/>
          </a:prstGeom>
          <a:ln w="19050">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8" name="Text Placeholder 7"/>
          <p:cNvSpPr>
            <a:spLocks noGrp="1"/>
          </p:cNvSpPr>
          <p:nvPr>
            <p:ph type="body" idx="1"/>
          </p:nvPr>
        </p:nvSpPr>
        <p:spPr>
          <a:xfrm>
            <a:off x="358775" y="1557338"/>
            <a:ext cx="8328025" cy="4716462"/>
          </a:xfrm>
          <a:prstGeom prst="rect">
            <a:avLst/>
          </a:prstGeom>
        </p:spPr>
        <p:txBody>
          <a:bodyPr vert="horz" lIns="0" tIns="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Slide Number Placeholder 11"/>
          <p:cNvSpPr>
            <a:spLocks noGrp="1"/>
          </p:cNvSpPr>
          <p:nvPr>
            <p:ph type="sldNum" sz="quarter" idx="4"/>
          </p:nvPr>
        </p:nvSpPr>
        <p:spPr>
          <a:xfrm>
            <a:off x="8532440" y="6492874"/>
            <a:ext cx="252028" cy="367200"/>
          </a:xfrm>
          <a:prstGeom prst="rect">
            <a:avLst/>
          </a:prstGeom>
        </p:spPr>
        <p:txBody>
          <a:bodyPr vert="horz" lIns="0" tIns="36000" rIns="0" bIns="0" rtlCol="0" anchor="t" anchorCtr="0"/>
          <a:lstStyle>
            <a:lvl1pPr marL="0" algn="r" defTabSz="914400" rtl="0" eaLnBrk="1" latinLnBrk="0" hangingPunct="1">
              <a:defRPr lang="en-GB" sz="1000" b="0" kern="1200" smtClean="0">
                <a:solidFill>
                  <a:schemeClr val="tx2"/>
                </a:solidFill>
                <a:latin typeface="Arial" pitchFamily="34" charset="0"/>
                <a:ea typeface="+mn-ea"/>
                <a:cs typeface="Arial" pitchFamily="34" charset="0"/>
              </a:defRPr>
            </a:lvl1pPr>
          </a:lstStyle>
          <a:p>
            <a:fld id="{40C85525-34BA-42AB-9145-1C1207FA4778}" type="slidenum">
              <a:rPr lang="en-GB" smtClean="0"/>
              <a:pPr/>
              <a:t>‹#›</a:t>
            </a:fld>
            <a:endParaRPr lang="en-GB" dirty="0"/>
          </a:p>
        </p:txBody>
      </p:sp>
    </p:spTree>
    <p:extLst>
      <p:ext uri="{BB962C8B-B14F-4D97-AF65-F5344CB8AC3E}">
        <p14:creationId xmlns:p14="http://schemas.microsoft.com/office/powerpoint/2010/main" val="188686369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Lst>
  <p:hf hdr="0" dt="0"/>
  <p:txStyles>
    <p:title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p:titleStyle>
    <p:bodyStyle>
      <a:lvl1pPr marL="4763" indent="0" algn="l" defTabSz="914400" rtl="0" eaLnBrk="1" latinLnBrk="0" hangingPunct="1">
        <a:spcBef>
          <a:spcPts val="0"/>
        </a:spcBef>
        <a:buFont typeface="Arial" pitchFamily="34" charset="0"/>
        <a:buNone/>
        <a:defRPr sz="1800" b="1" kern="1200">
          <a:solidFill>
            <a:schemeClr val="tx2"/>
          </a:solidFill>
          <a:latin typeface="Arial" pitchFamily="34" charset="0"/>
          <a:ea typeface="+mn-ea"/>
          <a:cs typeface="Arial" pitchFamily="34" charset="0"/>
        </a:defRPr>
      </a:lvl1pPr>
      <a:lvl2pPr marL="3175" indent="0" algn="l" defTabSz="914400" rtl="0" eaLnBrk="1" latinLnBrk="0" hangingPunct="1">
        <a:spcBef>
          <a:spcPts val="0"/>
        </a:spcBef>
        <a:buFont typeface="Lucida Grande"/>
        <a:buNone/>
        <a:defRPr sz="1800" b="0" kern="1200">
          <a:solidFill>
            <a:schemeClr val="tx2"/>
          </a:solidFill>
          <a:latin typeface="Arial" pitchFamily="34" charset="0"/>
          <a:ea typeface="+mn-ea"/>
          <a:cs typeface="Arial" pitchFamily="34" charset="0"/>
        </a:defRPr>
      </a:lvl2pPr>
      <a:lvl3pPr marL="360000" marR="0" indent="-360000" algn="l" defTabSz="914400" rtl="0" eaLnBrk="1" fontAlgn="auto" latinLnBrk="0" hangingPunct="1">
        <a:lnSpc>
          <a:spcPct val="100000"/>
        </a:lnSpc>
        <a:spcBef>
          <a:spcPts val="0"/>
        </a:spcBef>
        <a:spcAft>
          <a:spcPts val="0"/>
        </a:spcAft>
        <a:buClrTx/>
        <a:buSzPct val="100000"/>
        <a:buFont typeface="Calibri" panose="020F0502020204030204" pitchFamily="34" charset="0"/>
        <a:buChar char="–"/>
        <a:tabLst/>
        <a:defRPr sz="1800" b="0" kern="1200">
          <a:solidFill>
            <a:schemeClr val="tx2"/>
          </a:solidFill>
          <a:latin typeface="Arial" pitchFamily="34" charset="0"/>
          <a:ea typeface="+mn-ea"/>
          <a:cs typeface="Arial" pitchFamily="34" charset="0"/>
        </a:defRPr>
      </a:lvl3pPr>
      <a:lvl4pPr marL="72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4pPr>
      <a:lvl5pPr marL="1080000" indent="-360000" algn="l" defTabSz="914400" rtl="0" eaLnBrk="1" latinLnBrk="0" hangingPunct="1">
        <a:spcBef>
          <a:spcPts val="0"/>
        </a:spcBef>
        <a:buFont typeface="Calibri" panose="020F0502020204030204" pitchFamily="34" charset="0"/>
        <a:buChar char="–"/>
        <a:defRPr sz="1800" b="0" kern="1200">
          <a:solidFill>
            <a:schemeClr val="tx2"/>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4.xml"/><Relationship Id="rId7" Type="http://schemas.openxmlformats.org/officeDocument/2006/relationships/image" Target="../media/image1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slideLayout" Target="../slideLayouts/slideLayout1.xml"/><Relationship Id="rId7" Type="http://schemas.openxmlformats.org/officeDocument/2006/relationships/image" Target="../media/image16.jpe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3.png"/><Relationship Id="rId4" Type="http://schemas.openxmlformats.org/officeDocument/2006/relationships/notesSlide" Target="../notesSlides/notesSlide2.xml"/><Relationship Id="rId9" Type="http://schemas.openxmlformats.org/officeDocument/2006/relationships/image" Target="../media/image18.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3" Type="http://schemas.openxmlformats.org/officeDocument/2006/relationships/image" Target="../media/image28.png"/><Relationship Id="rId18" Type="http://schemas.openxmlformats.org/officeDocument/2006/relationships/image" Target="../media/image33.png"/><Relationship Id="rId26" Type="http://schemas.openxmlformats.org/officeDocument/2006/relationships/image" Target="../media/image41.png"/><Relationship Id="rId3" Type="http://schemas.openxmlformats.org/officeDocument/2006/relationships/slideLayout" Target="../slideLayouts/slideLayout1.xml"/><Relationship Id="rId21" Type="http://schemas.openxmlformats.org/officeDocument/2006/relationships/image" Target="../media/image36.png"/><Relationship Id="rId34" Type="http://schemas.openxmlformats.org/officeDocument/2006/relationships/image" Target="../media/image49.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5" Type="http://schemas.openxmlformats.org/officeDocument/2006/relationships/image" Target="../media/image40.png"/><Relationship Id="rId33" Type="http://schemas.openxmlformats.org/officeDocument/2006/relationships/image" Target="../media/image48.png"/><Relationship Id="rId2" Type="http://schemas.openxmlformats.org/officeDocument/2006/relationships/audio" Target="../media/media4.m4a"/><Relationship Id="rId16" Type="http://schemas.openxmlformats.org/officeDocument/2006/relationships/image" Target="../media/image31.png"/><Relationship Id="rId20" Type="http://schemas.openxmlformats.org/officeDocument/2006/relationships/image" Target="../media/image35.png"/><Relationship Id="rId29" Type="http://schemas.openxmlformats.org/officeDocument/2006/relationships/image" Target="../media/image44.jpeg"/><Relationship Id="rId1" Type="http://schemas.microsoft.com/office/2007/relationships/media" Target="../media/media4.m4a"/><Relationship Id="rId6" Type="http://schemas.openxmlformats.org/officeDocument/2006/relationships/image" Target="../media/image11.jpeg"/><Relationship Id="rId11" Type="http://schemas.openxmlformats.org/officeDocument/2006/relationships/image" Target="../media/image26.png"/><Relationship Id="rId24" Type="http://schemas.openxmlformats.org/officeDocument/2006/relationships/image" Target="../media/image39.png"/><Relationship Id="rId32" Type="http://schemas.openxmlformats.org/officeDocument/2006/relationships/image" Target="../media/image47.png"/><Relationship Id="rId5" Type="http://schemas.openxmlformats.org/officeDocument/2006/relationships/image" Target="../media/image21.png"/><Relationship Id="rId15" Type="http://schemas.openxmlformats.org/officeDocument/2006/relationships/image" Target="../media/image30.png"/><Relationship Id="rId23" Type="http://schemas.openxmlformats.org/officeDocument/2006/relationships/image" Target="../media/image38.jpeg"/><Relationship Id="rId28" Type="http://schemas.openxmlformats.org/officeDocument/2006/relationships/image" Target="../media/image43.png"/><Relationship Id="rId36" Type="http://schemas.openxmlformats.org/officeDocument/2006/relationships/image" Target="../media/image13.png"/><Relationship Id="rId10" Type="http://schemas.openxmlformats.org/officeDocument/2006/relationships/image" Target="../media/image25.png"/><Relationship Id="rId19" Type="http://schemas.openxmlformats.org/officeDocument/2006/relationships/image" Target="../media/image34.jpeg"/><Relationship Id="rId31" Type="http://schemas.openxmlformats.org/officeDocument/2006/relationships/image" Target="../media/image46.png"/><Relationship Id="rId4" Type="http://schemas.openxmlformats.org/officeDocument/2006/relationships/notesSlide" Target="../notesSlides/notesSlide4.xml"/><Relationship Id="rId9" Type="http://schemas.openxmlformats.org/officeDocument/2006/relationships/image" Target="../media/image24.png"/><Relationship Id="rId14" Type="http://schemas.openxmlformats.org/officeDocument/2006/relationships/image" Target="../media/image29.png"/><Relationship Id="rId22" Type="http://schemas.openxmlformats.org/officeDocument/2006/relationships/image" Target="../media/image37.jpeg"/><Relationship Id="rId27" Type="http://schemas.openxmlformats.org/officeDocument/2006/relationships/image" Target="../media/image42.png"/><Relationship Id="rId30" Type="http://schemas.openxmlformats.org/officeDocument/2006/relationships/image" Target="../media/image45.jpeg"/><Relationship Id="rId35" Type="http://schemas.openxmlformats.org/officeDocument/2006/relationships/image" Target="../media/image50.png"/><Relationship Id="rId8"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3.png"/><Relationship Id="rId4" Type="http://schemas.openxmlformats.org/officeDocument/2006/relationships/image" Target="../media/image5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1.jpeg"/><Relationship Id="rId5" Type="http://schemas.openxmlformats.org/officeDocument/2006/relationships/image" Target="../media/image52.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Layout" Target="../slideLayouts/slideLayout1.xml"/><Relationship Id="rId7" Type="http://schemas.openxmlformats.org/officeDocument/2006/relationships/image" Target="../media/image55.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4.png"/><Relationship Id="rId11" Type="http://schemas.openxmlformats.org/officeDocument/2006/relationships/image" Target="../media/image13.png"/><Relationship Id="rId5" Type="http://schemas.openxmlformats.org/officeDocument/2006/relationships/image" Target="../media/image53.png"/><Relationship Id="rId10" Type="http://schemas.openxmlformats.org/officeDocument/2006/relationships/image" Target="../media/image58.jpeg"/><Relationship Id="rId4" Type="http://schemas.openxmlformats.org/officeDocument/2006/relationships/notesSlide" Target="../notesSlides/notesSlide6.xml"/><Relationship Id="rId9" Type="http://schemas.openxmlformats.org/officeDocument/2006/relationships/image" Target="../media/image57.png"/></Relationships>
</file>

<file path=ppt/slides/_rels/slide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slideLayout" Target="../slideLayouts/slideLayout12.xml"/><Relationship Id="rId7" Type="http://schemas.openxmlformats.org/officeDocument/2006/relationships/image" Target="../media/image6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1.jpeg"/><Relationship Id="rId5" Type="http://schemas.openxmlformats.org/officeDocument/2006/relationships/image" Target="../media/image60.png"/><Relationship Id="rId4" Type="http://schemas.openxmlformats.org/officeDocument/2006/relationships/image" Target="../media/image59.jpe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66.svg"/><Relationship Id="rId13" Type="http://schemas.openxmlformats.org/officeDocument/2006/relationships/image" Target="../media/image71.png"/><Relationship Id="rId3" Type="http://schemas.openxmlformats.org/officeDocument/2006/relationships/slideLayout" Target="../slideLayouts/slideLayout1.xml"/><Relationship Id="rId7" Type="http://schemas.openxmlformats.org/officeDocument/2006/relationships/image" Target="../media/image65.png"/><Relationship Id="rId12" Type="http://schemas.openxmlformats.org/officeDocument/2006/relationships/image" Target="../media/image70.svg"/><Relationship Id="rId2" Type="http://schemas.openxmlformats.org/officeDocument/2006/relationships/audio" Target="../media/media9.m4a"/><Relationship Id="rId16" Type="http://schemas.openxmlformats.org/officeDocument/2006/relationships/image" Target="../media/image13.png"/><Relationship Id="rId1" Type="http://schemas.microsoft.com/office/2007/relationships/media" Target="../media/media9.m4a"/><Relationship Id="rId6" Type="http://schemas.openxmlformats.org/officeDocument/2006/relationships/image" Target="../media/image64.svg"/><Relationship Id="rId11" Type="http://schemas.openxmlformats.org/officeDocument/2006/relationships/image" Target="../media/image69.png"/><Relationship Id="rId5" Type="http://schemas.openxmlformats.org/officeDocument/2006/relationships/image" Target="../media/image63.png"/><Relationship Id="rId15" Type="http://schemas.openxmlformats.org/officeDocument/2006/relationships/image" Target="../media/image11.jpeg"/><Relationship Id="rId10" Type="http://schemas.openxmlformats.org/officeDocument/2006/relationships/image" Target="../media/image68.svg"/><Relationship Id="rId4" Type="http://schemas.openxmlformats.org/officeDocument/2006/relationships/notesSlide" Target="../notesSlides/notesSlide7.xml"/><Relationship Id="rId9" Type="http://schemas.openxmlformats.org/officeDocument/2006/relationships/image" Target="../media/image67.png"/><Relationship Id="rId14" Type="http://schemas.openxmlformats.org/officeDocument/2006/relationships/image" Target="../media/image72.sv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3.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4.png"/><Relationship Id="rId5" Type="http://schemas.openxmlformats.org/officeDocument/2006/relationships/image" Target="../media/image73.jpeg"/><Relationship Id="rId4" Type="http://schemas.openxmlformats.org/officeDocument/2006/relationships/image" Target="../media/image51.jpeg"/></Relationships>
</file>

<file path=ppt/slides/_rels/slide11.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audio" Target="../media/media11.m4a"/><Relationship Id="rId7" Type="http://schemas.openxmlformats.org/officeDocument/2006/relationships/image" Target="../media/image76.jpeg"/><Relationship Id="rId2" Type="http://schemas.microsoft.com/office/2007/relationships/media" Target="../media/media11.m4a"/><Relationship Id="rId1" Type="http://schemas.openxmlformats.org/officeDocument/2006/relationships/tags" Target="../tags/tag1.xml"/><Relationship Id="rId6" Type="http://schemas.openxmlformats.org/officeDocument/2006/relationships/image" Target="../media/image75.jpeg"/><Relationship Id="rId11" Type="http://schemas.openxmlformats.org/officeDocument/2006/relationships/image" Target="../media/image13.png"/><Relationship Id="rId5" Type="http://schemas.openxmlformats.org/officeDocument/2006/relationships/notesSlide" Target="../notesSlides/notesSlide8.xml"/><Relationship Id="rId10" Type="http://schemas.openxmlformats.org/officeDocument/2006/relationships/image" Target="../media/image78.jpeg"/><Relationship Id="rId4" Type="http://schemas.openxmlformats.org/officeDocument/2006/relationships/slideLayout" Target="../slideLayouts/slideLayout26.xml"/><Relationship Id="rId9"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8.xml"/><Relationship Id="rId7" Type="http://schemas.openxmlformats.org/officeDocument/2006/relationships/image" Target="../media/image13.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audio" Target="../media/media13.m4a"/><Relationship Id="rId7" Type="http://schemas.openxmlformats.org/officeDocument/2006/relationships/image" Target="../media/image82.png"/><Relationship Id="rId2" Type="http://schemas.microsoft.com/office/2007/relationships/media" Target="../media/media13.m4a"/><Relationship Id="rId1" Type="http://schemas.openxmlformats.org/officeDocument/2006/relationships/tags" Target="../tags/tag2.xml"/><Relationship Id="rId6" Type="http://schemas.openxmlformats.org/officeDocument/2006/relationships/image" Target="../media/image81.jpeg"/><Relationship Id="rId5" Type="http://schemas.openxmlformats.org/officeDocument/2006/relationships/image" Target="../media/image51.jpeg"/><Relationship Id="rId4"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7" Type="http://schemas.openxmlformats.org/officeDocument/2006/relationships/image" Target="../media/image13.png"/><Relationship Id="rId2" Type="http://schemas.microsoft.com/office/2007/relationships/media" Target="../media/media14.m4a"/><Relationship Id="rId1" Type="http://schemas.openxmlformats.org/officeDocument/2006/relationships/tags" Target="../tags/tag3.xml"/><Relationship Id="rId6" Type="http://schemas.openxmlformats.org/officeDocument/2006/relationships/image" Target="../media/image83.png"/><Relationship Id="rId5" Type="http://schemas.openxmlformats.org/officeDocument/2006/relationships/image" Target="../media/image51.jpeg"/><Relationship Id="rId4"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8EF0604-5166-442C-A38F-5C1B6B36A0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79413"/>
            <a:ext cx="9144000" cy="609917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488C5D6F-BF5B-4C38-93ED-D4D2606C0944}"/>
              </a:ext>
            </a:extLst>
          </p:cNvPr>
          <p:cNvSpPr txBox="1">
            <a:spLocks/>
          </p:cNvSpPr>
          <p:nvPr/>
        </p:nvSpPr>
        <p:spPr>
          <a:xfrm>
            <a:off x="359529" y="2399727"/>
            <a:ext cx="8424936" cy="1354217"/>
          </a:xfrm>
          <a:prstGeom prst="rect">
            <a:avLst/>
          </a:prstGeom>
          <a:ln>
            <a:noFill/>
          </a:ln>
        </p:spPr>
        <p:txBody>
          <a:bodyPr vert="horz" wrap="square" lIns="0" tIns="0" rIns="0" bIns="0" rtlCol="0" anchor="t" anchorCtr="0">
            <a:spAutoFit/>
          </a:bodyPr>
          <a:lstStyle>
            <a:lvl1pPr algn="l" defTabSz="914400" rtl="0" eaLnBrk="1" latinLnBrk="0" hangingPunct="1">
              <a:spcBef>
                <a:spcPct val="0"/>
              </a:spcBef>
              <a:buNone/>
              <a:defRPr sz="2600" b="1" kern="1200">
                <a:ln>
                  <a:noFill/>
                </a:ln>
                <a:solidFill>
                  <a:srgbClr val="E16D22"/>
                </a:solidFill>
                <a:latin typeface="Arial" pitchFamily="34" charset="0"/>
                <a:ea typeface="+mj-ea"/>
                <a:cs typeface="Arial" pitchFamily="34" charset="0"/>
              </a:defRPr>
            </a:lvl1pPr>
          </a:lstStyle>
          <a:p>
            <a:pPr algn="ctr"/>
            <a:r>
              <a:rPr lang="en-US" sz="4400" dirty="0">
                <a:solidFill>
                  <a:schemeClr val="accent5"/>
                </a:solidFill>
                <a:effectLst>
                  <a:outerShdw blurRad="50800" dist="38100" dir="2700000" algn="tl" rotWithShape="0">
                    <a:prstClr val="black">
                      <a:alpha val="40000"/>
                    </a:prstClr>
                  </a:outerShdw>
                </a:effectLst>
              </a:rPr>
              <a:t>An introduction to Apprenticeships for students</a:t>
            </a:r>
          </a:p>
        </p:txBody>
      </p:sp>
      <p:sp>
        <p:nvSpPr>
          <p:cNvPr id="10" name="Rectangle 9">
            <a:extLst>
              <a:ext uri="{FF2B5EF4-FFF2-40B4-BE49-F238E27FC236}">
                <a16:creationId xmlns:a16="http://schemas.microsoft.com/office/drawing/2014/main" id="{AF4EC89E-B2A8-406D-801C-2EE7D72D65AE}"/>
              </a:ext>
            </a:extLst>
          </p:cNvPr>
          <p:cNvSpPr/>
          <p:nvPr/>
        </p:nvSpPr>
        <p:spPr>
          <a:xfrm>
            <a:off x="175361" y="1889742"/>
            <a:ext cx="8793272" cy="2641734"/>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D607517D-F576-4135-80B8-E28DD8A2E8DB}"/>
              </a:ext>
            </a:extLst>
          </p:cNvPr>
          <p:cNvSpPr/>
          <p:nvPr/>
        </p:nvSpPr>
        <p:spPr>
          <a:xfrm>
            <a:off x="-3" y="5653432"/>
            <a:ext cx="9144000"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A5A4674F-48CC-4A0A-8D80-C164D4B1B5F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285" y="5809227"/>
            <a:ext cx="1411941" cy="911090"/>
          </a:xfrm>
          <a:prstGeom prst="rect">
            <a:avLst/>
          </a:prstGeom>
        </p:spPr>
      </p:pic>
      <p:sp>
        <p:nvSpPr>
          <p:cNvPr id="13" name="Rectangle 12">
            <a:extLst>
              <a:ext uri="{FF2B5EF4-FFF2-40B4-BE49-F238E27FC236}">
                <a16:creationId xmlns:a16="http://schemas.microsoft.com/office/drawing/2014/main" id="{5DE6484A-B06A-4A81-9D1F-93C8CCA6E050}"/>
              </a:ext>
            </a:extLst>
          </p:cNvPr>
          <p:cNvSpPr/>
          <p:nvPr/>
        </p:nvSpPr>
        <p:spPr>
          <a:xfrm>
            <a:off x="-1" y="0"/>
            <a:ext cx="9230497" cy="1100936"/>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7651D741-3064-42E0-A9B6-6C5209AFA13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48134" y="69956"/>
            <a:ext cx="3025753" cy="1030980"/>
          </a:xfrm>
          <a:prstGeom prst="rect">
            <a:avLst/>
          </a:prstGeom>
        </p:spPr>
      </p:pic>
      <p:pic>
        <p:nvPicPr>
          <p:cNvPr id="3" name="Audio 2">
            <a:hlinkClick r:id="" action="ppaction://media"/>
            <a:extLst>
              <a:ext uri="{FF2B5EF4-FFF2-40B4-BE49-F238E27FC236}">
                <a16:creationId xmlns:a16="http://schemas.microsoft.com/office/drawing/2014/main" id="{6DCD286E-C829-49DE-A88C-1E460542513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641419562"/>
      </p:ext>
    </p:extLst>
  </p:cSld>
  <p:clrMapOvr>
    <a:masterClrMapping/>
  </p:clrMapOvr>
  <mc:AlternateContent xmlns:mc="http://schemas.openxmlformats.org/markup-compatibility/2006" xmlns:p14="http://schemas.microsoft.com/office/powerpoint/2010/main">
    <mc:Choice Requires="p14">
      <p:transition spd="slow" p14:dur="1600" advTm="125560">
        <p:blinds dir="vert"/>
      </p:transition>
    </mc:Choice>
    <mc:Fallback xmlns="">
      <p:transition spd="slow" advTm="12556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extLst>
              <a:ext uri="{FF2B5EF4-FFF2-40B4-BE49-F238E27FC236}">
                <a16:creationId xmlns:a16="http://schemas.microsoft.com/office/drawing/2014/main" id="{5F0351B5-9947-4020-B29C-676E604778E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9459" y="5921833"/>
            <a:ext cx="1392277" cy="789904"/>
          </a:xfrm>
          <a:prstGeom prst="rect">
            <a:avLst/>
          </a:prstGeom>
        </p:spPr>
      </p:pic>
      <p:sp>
        <p:nvSpPr>
          <p:cNvPr id="2" name="Title 1"/>
          <p:cNvSpPr>
            <a:spLocks noGrp="1"/>
          </p:cNvSpPr>
          <p:nvPr>
            <p:ph type="ctrTitle"/>
          </p:nvPr>
        </p:nvSpPr>
        <p:spPr>
          <a:xfrm>
            <a:off x="359532" y="368660"/>
            <a:ext cx="5724636" cy="400110"/>
          </a:xfrm>
        </p:spPr>
        <p:txBody>
          <a:bodyPr/>
          <a:lstStyle/>
          <a:p>
            <a:r>
              <a:rPr lang="en-GB" dirty="0">
                <a:solidFill>
                  <a:srgbClr val="2F8FD1"/>
                </a:solidFill>
              </a:rPr>
              <a:t>What are apprenticeships?</a:t>
            </a:r>
          </a:p>
        </p:txBody>
      </p:sp>
      <p:grpSp>
        <p:nvGrpSpPr>
          <p:cNvPr id="65" name="Group 64">
            <a:extLst>
              <a:ext uri="{FF2B5EF4-FFF2-40B4-BE49-F238E27FC236}">
                <a16:creationId xmlns:a16="http://schemas.microsoft.com/office/drawing/2014/main" id="{C8D6FC64-3023-4CD7-A6C7-21D9C63B1894}"/>
              </a:ext>
            </a:extLst>
          </p:cNvPr>
          <p:cNvGrpSpPr/>
          <p:nvPr/>
        </p:nvGrpSpPr>
        <p:grpSpPr>
          <a:xfrm>
            <a:off x="-67810" y="4900548"/>
            <a:ext cx="2437667" cy="853315"/>
            <a:chOff x="7231532" y="4691614"/>
            <a:chExt cx="2437667" cy="853315"/>
          </a:xfrm>
        </p:grpSpPr>
        <p:grpSp>
          <p:nvGrpSpPr>
            <p:cNvPr id="66" name="Group 65">
              <a:extLst>
                <a:ext uri="{FF2B5EF4-FFF2-40B4-BE49-F238E27FC236}">
                  <a16:creationId xmlns:a16="http://schemas.microsoft.com/office/drawing/2014/main" id="{187BACEC-A020-44C5-9D04-32AC293C5D56}"/>
                </a:ext>
              </a:extLst>
            </p:cNvPr>
            <p:cNvGrpSpPr/>
            <p:nvPr/>
          </p:nvGrpSpPr>
          <p:grpSpPr>
            <a:xfrm>
              <a:off x="7231532" y="4691614"/>
              <a:ext cx="2437667" cy="853315"/>
              <a:chOff x="1240169" y="1651346"/>
              <a:chExt cx="2437667" cy="853315"/>
            </a:xfrm>
          </p:grpSpPr>
          <p:sp>
            <p:nvSpPr>
              <p:cNvPr id="70" name="Oval 69">
                <a:extLst>
                  <a:ext uri="{FF2B5EF4-FFF2-40B4-BE49-F238E27FC236}">
                    <a16:creationId xmlns:a16="http://schemas.microsoft.com/office/drawing/2014/main" id="{C9425CD3-6BF2-4D85-A588-08C4AB559D37}"/>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TextBox 70">
                <a:extLst>
                  <a:ext uri="{FF2B5EF4-FFF2-40B4-BE49-F238E27FC236}">
                    <a16:creationId xmlns:a16="http://schemas.microsoft.com/office/drawing/2014/main" id="{614C4555-3CE3-4513-893C-EF76EBB9281E}"/>
                  </a:ext>
                </a:extLst>
              </p:cNvPr>
              <p:cNvSpPr txBox="1"/>
              <p:nvPr/>
            </p:nvSpPr>
            <p:spPr>
              <a:xfrm>
                <a:off x="1240169" y="2217210"/>
                <a:ext cx="2437667" cy="287451"/>
              </a:xfrm>
              <a:prstGeom prst="rect">
                <a:avLst/>
              </a:prstGeom>
              <a:noFill/>
            </p:spPr>
            <p:txBody>
              <a:bodyPr wrap="square" rtlCol="0">
                <a:spAutoFit/>
              </a:bodyPr>
              <a:lstStyle/>
              <a:p>
                <a:pPr algn="ctr">
                  <a:lnSpc>
                    <a:spcPct val="130000"/>
                  </a:lnSpc>
                </a:pP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Earn a wage</a:t>
                </a:r>
              </a:p>
            </p:txBody>
          </p:sp>
        </p:grpSp>
        <p:grpSp>
          <p:nvGrpSpPr>
            <p:cNvPr id="67" name="Group 85">
              <a:extLst>
                <a:ext uri="{FF2B5EF4-FFF2-40B4-BE49-F238E27FC236}">
                  <a16:creationId xmlns:a16="http://schemas.microsoft.com/office/drawing/2014/main" id="{DD8C47C1-D0CF-4408-A7C7-D6624B9440D0}"/>
                </a:ext>
              </a:extLst>
            </p:cNvPr>
            <p:cNvGrpSpPr/>
            <p:nvPr/>
          </p:nvGrpSpPr>
          <p:grpSpPr>
            <a:xfrm>
              <a:off x="8279117" y="4746965"/>
              <a:ext cx="342496" cy="455162"/>
              <a:chOff x="5575100" y="3734191"/>
              <a:chExt cx="315602" cy="419419"/>
            </a:xfrm>
            <a:solidFill>
              <a:srgbClr val="F6510A"/>
            </a:solidFill>
          </p:grpSpPr>
          <p:sp>
            <p:nvSpPr>
              <p:cNvPr id="68" name="Freeform 108">
                <a:extLst>
                  <a:ext uri="{FF2B5EF4-FFF2-40B4-BE49-F238E27FC236}">
                    <a16:creationId xmlns:a16="http://schemas.microsoft.com/office/drawing/2014/main" id="{335A8A69-0E90-4E1F-BDC0-2427C294B947}"/>
                  </a:ext>
                </a:extLst>
              </p:cNvPr>
              <p:cNvSpPr>
                <a:spLocks noEditPoints="1"/>
              </p:cNvSpPr>
              <p:nvPr/>
            </p:nvSpPr>
            <p:spPr bwMode="auto">
              <a:xfrm>
                <a:off x="5575100" y="3734191"/>
                <a:ext cx="315602" cy="419419"/>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109">
                <a:extLst>
                  <a:ext uri="{FF2B5EF4-FFF2-40B4-BE49-F238E27FC236}">
                    <a16:creationId xmlns:a16="http://schemas.microsoft.com/office/drawing/2014/main" id="{980DF708-FC88-49EA-BE6F-CEC5F77B40CD}"/>
                  </a:ext>
                </a:extLst>
              </p:cNvPr>
              <p:cNvSpPr>
                <a:spLocks/>
              </p:cNvSpPr>
              <p:nvPr/>
            </p:nvSpPr>
            <p:spPr bwMode="auto">
              <a:xfrm>
                <a:off x="5732901" y="3788176"/>
                <a:ext cx="103817" cy="103817"/>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72" name="Group 71">
            <a:extLst>
              <a:ext uri="{FF2B5EF4-FFF2-40B4-BE49-F238E27FC236}">
                <a16:creationId xmlns:a16="http://schemas.microsoft.com/office/drawing/2014/main" id="{DCDDD213-042D-49DB-88EB-3980EACD1610}"/>
              </a:ext>
            </a:extLst>
          </p:cNvPr>
          <p:cNvGrpSpPr/>
          <p:nvPr/>
        </p:nvGrpSpPr>
        <p:grpSpPr>
          <a:xfrm>
            <a:off x="6509610" y="4840448"/>
            <a:ext cx="2437667" cy="996751"/>
            <a:chOff x="-433895" y="2294673"/>
            <a:chExt cx="2437667" cy="996751"/>
          </a:xfrm>
        </p:grpSpPr>
        <p:grpSp>
          <p:nvGrpSpPr>
            <p:cNvPr id="73" name="Group 72">
              <a:extLst>
                <a:ext uri="{FF2B5EF4-FFF2-40B4-BE49-F238E27FC236}">
                  <a16:creationId xmlns:a16="http://schemas.microsoft.com/office/drawing/2014/main" id="{0B203096-928B-4C1C-9151-B918423B3ABF}"/>
                </a:ext>
              </a:extLst>
            </p:cNvPr>
            <p:cNvGrpSpPr/>
            <p:nvPr/>
          </p:nvGrpSpPr>
          <p:grpSpPr>
            <a:xfrm>
              <a:off x="-433895" y="2294673"/>
              <a:ext cx="2437667" cy="996751"/>
              <a:chOff x="1240169" y="1651346"/>
              <a:chExt cx="2437667" cy="996751"/>
            </a:xfrm>
          </p:grpSpPr>
          <p:sp>
            <p:nvSpPr>
              <p:cNvPr id="75" name="Oval 74">
                <a:extLst>
                  <a:ext uri="{FF2B5EF4-FFF2-40B4-BE49-F238E27FC236}">
                    <a16:creationId xmlns:a16="http://schemas.microsoft.com/office/drawing/2014/main" id="{80D52645-2CAD-4883-AAE8-EE498379BCF0}"/>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Box 75">
                <a:extLst>
                  <a:ext uri="{FF2B5EF4-FFF2-40B4-BE49-F238E27FC236}">
                    <a16:creationId xmlns:a16="http://schemas.microsoft.com/office/drawing/2014/main" id="{618CA0A5-2012-4B67-B297-AC777D9D8DAB}"/>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Real job with </a:t>
                </a:r>
                <a:b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b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real responsibilities</a:t>
                </a:r>
              </a:p>
            </p:txBody>
          </p:sp>
        </p:grpSp>
        <p:sp>
          <p:nvSpPr>
            <p:cNvPr id="74" name="Freeform 23">
              <a:extLst>
                <a:ext uri="{FF2B5EF4-FFF2-40B4-BE49-F238E27FC236}">
                  <a16:creationId xmlns:a16="http://schemas.microsoft.com/office/drawing/2014/main" id="{37A99D43-E0E8-40AE-BB17-A31F2E98F60B}"/>
                </a:ext>
              </a:extLst>
            </p:cNvPr>
            <p:cNvSpPr>
              <a:spLocks noEditPoints="1"/>
            </p:cNvSpPr>
            <p:nvPr/>
          </p:nvSpPr>
          <p:spPr bwMode="auto">
            <a:xfrm>
              <a:off x="579889" y="2415276"/>
              <a:ext cx="410096" cy="34024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77" name="Group 76">
            <a:extLst>
              <a:ext uri="{FF2B5EF4-FFF2-40B4-BE49-F238E27FC236}">
                <a16:creationId xmlns:a16="http://schemas.microsoft.com/office/drawing/2014/main" id="{381FC6D2-737F-4566-9068-279D8CB13BC1}"/>
              </a:ext>
            </a:extLst>
          </p:cNvPr>
          <p:cNvGrpSpPr/>
          <p:nvPr/>
        </p:nvGrpSpPr>
        <p:grpSpPr>
          <a:xfrm>
            <a:off x="4821726" y="4868498"/>
            <a:ext cx="2437667" cy="996751"/>
            <a:chOff x="-396552" y="3720924"/>
            <a:chExt cx="2437667" cy="996751"/>
          </a:xfrm>
        </p:grpSpPr>
        <p:grpSp>
          <p:nvGrpSpPr>
            <p:cNvPr id="78" name="Group 77">
              <a:extLst>
                <a:ext uri="{FF2B5EF4-FFF2-40B4-BE49-F238E27FC236}">
                  <a16:creationId xmlns:a16="http://schemas.microsoft.com/office/drawing/2014/main" id="{56F07347-A8D8-4E79-BE06-AF978907032B}"/>
                </a:ext>
              </a:extLst>
            </p:cNvPr>
            <p:cNvGrpSpPr/>
            <p:nvPr/>
          </p:nvGrpSpPr>
          <p:grpSpPr>
            <a:xfrm>
              <a:off x="-396552" y="3720924"/>
              <a:ext cx="2437667" cy="996751"/>
              <a:chOff x="1240169" y="1651346"/>
              <a:chExt cx="2437667" cy="996751"/>
            </a:xfrm>
          </p:grpSpPr>
          <p:sp>
            <p:nvSpPr>
              <p:cNvPr id="83" name="Oval 82">
                <a:extLst>
                  <a:ext uri="{FF2B5EF4-FFF2-40B4-BE49-F238E27FC236}">
                    <a16:creationId xmlns:a16="http://schemas.microsoft.com/office/drawing/2014/main" id="{6B2AE521-C87E-497E-AA2F-28F1891C61E9}"/>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TextBox 83">
                <a:extLst>
                  <a:ext uri="{FF2B5EF4-FFF2-40B4-BE49-F238E27FC236}">
                    <a16:creationId xmlns:a16="http://schemas.microsoft.com/office/drawing/2014/main" id="{05070B00-CCE2-41ED-8F9F-B5E0EE6E64DC}"/>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Contract of employment</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including holiday pay</a:t>
                </a:r>
              </a:p>
            </p:txBody>
          </p:sp>
        </p:grpSp>
        <p:grpSp>
          <p:nvGrpSpPr>
            <p:cNvPr id="79" name="Group 77">
              <a:extLst>
                <a:ext uri="{FF2B5EF4-FFF2-40B4-BE49-F238E27FC236}">
                  <a16:creationId xmlns:a16="http://schemas.microsoft.com/office/drawing/2014/main" id="{6F0AE385-3720-40B9-9B47-80ED1570E058}"/>
                </a:ext>
              </a:extLst>
            </p:cNvPr>
            <p:cNvGrpSpPr/>
            <p:nvPr/>
          </p:nvGrpSpPr>
          <p:grpSpPr>
            <a:xfrm>
              <a:off x="625120" y="3852887"/>
              <a:ext cx="394322" cy="301938"/>
              <a:chOff x="5552261" y="1554043"/>
              <a:chExt cx="363359" cy="278229"/>
            </a:xfrm>
            <a:solidFill>
              <a:srgbClr val="F6510A"/>
            </a:solidFill>
          </p:grpSpPr>
          <p:sp>
            <p:nvSpPr>
              <p:cNvPr id="80" name="Freeform 96">
                <a:extLst>
                  <a:ext uri="{FF2B5EF4-FFF2-40B4-BE49-F238E27FC236}">
                    <a16:creationId xmlns:a16="http://schemas.microsoft.com/office/drawing/2014/main" id="{79C74613-1FC9-4F89-93DB-90246F2A49E9}"/>
                  </a:ext>
                </a:extLst>
              </p:cNvPr>
              <p:cNvSpPr>
                <a:spLocks/>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97">
                <a:extLst>
                  <a:ext uri="{FF2B5EF4-FFF2-40B4-BE49-F238E27FC236}">
                    <a16:creationId xmlns:a16="http://schemas.microsoft.com/office/drawing/2014/main" id="{2C844AA8-3162-4442-B869-ACB93FBA0D04}"/>
                  </a:ext>
                </a:extLst>
              </p:cNvPr>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Rectangle 98">
                <a:extLst>
                  <a:ext uri="{FF2B5EF4-FFF2-40B4-BE49-F238E27FC236}">
                    <a16:creationId xmlns:a16="http://schemas.microsoft.com/office/drawing/2014/main" id="{C8A6C4C1-44BD-48A2-90DA-9FBEC8AB8AFC}"/>
                  </a:ext>
                </a:extLst>
              </p:cNvPr>
              <p:cNvSpPr>
                <a:spLocks noChangeArrowheads="1"/>
              </p:cNvSpPr>
              <p:nvPr/>
            </p:nvSpPr>
            <p:spPr bwMode="auto">
              <a:xfrm>
                <a:off x="5710062" y="1715997"/>
                <a:ext cx="45679" cy="186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85" name="Group 84">
            <a:extLst>
              <a:ext uri="{FF2B5EF4-FFF2-40B4-BE49-F238E27FC236}">
                <a16:creationId xmlns:a16="http://schemas.microsoft.com/office/drawing/2014/main" id="{A2AF70D8-26BC-4B34-A842-31062EA6609C}"/>
              </a:ext>
            </a:extLst>
          </p:cNvPr>
          <p:cNvGrpSpPr/>
          <p:nvPr/>
        </p:nvGrpSpPr>
        <p:grpSpPr>
          <a:xfrm>
            <a:off x="3021364" y="4873892"/>
            <a:ext cx="2437667" cy="996751"/>
            <a:chOff x="7102510" y="3155703"/>
            <a:chExt cx="2437667" cy="996751"/>
          </a:xfrm>
        </p:grpSpPr>
        <p:grpSp>
          <p:nvGrpSpPr>
            <p:cNvPr id="86" name="Group 85">
              <a:extLst>
                <a:ext uri="{FF2B5EF4-FFF2-40B4-BE49-F238E27FC236}">
                  <a16:creationId xmlns:a16="http://schemas.microsoft.com/office/drawing/2014/main" id="{F4F8A96D-0C27-40F0-A147-5D11C4EE63D6}"/>
                </a:ext>
              </a:extLst>
            </p:cNvPr>
            <p:cNvGrpSpPr/>
            <p:nvPr/>
          </p:nvGrpSpPr>
          <p:grpSpPr>
            <a:xfrm>
              <a:off x="7102510" y="3155703"/>
              <a:ext cx="2437667" cy="996751"/>
              <a:chOff x="1240169" y="1651346"/>
              <a:chExt cx="2437667" cy="996751"/>
            </a:xfrm>
          </p:grpSpPr>
          <p:sp>
            <p:nvSpPr>
              <p:cNvPr id="88" name="Oval 87">
                <a:extLst>
                  <a:ext uri="{FF2B5EF4-FFF2-40B4-BE49-F238E27FC236}">
                    <a16:creationId xmlns:a16="http://schemas.microsoft.com/office/drawing/2014/main" id="{15448B53-9122-44C0-89FC-2AB17771F035}"/>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TextBox 88">
                <a:extLst>
                  <a:ext uri="{FF2B5EF4-FFF2-40B4-BE49-F238E27FC236}">
                    <a16:creationId xmlns:a16="http://schemas.microsoft.com/office/drawing/2014/main" id="{3E59C990-1035-425E-AF5A-92A8FE26D8CA}"/>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Study towards a</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job related qualification</a:t>
                </a:r>
              </a:p>
            </p:txBody>
          </p:sp>
        </p:grpSp>
        <p:sp>
          <p:nvSpPr>
            <p:cNvPr id="87" name="Freeform 33">
              <a:extLst>
                <a:ext uri="{FF2B5EF4-FFF2-40B4-BE49-F238E27FC236}">
                  <a16:creationId xmlns:a16="http://schemas.microsoft.com/office/drawing/2014/main" id="{FF044416-A167-4DB2-BF3E-8AB97B895B6E}"/>
                </a:ext>
              </a:extLst>
            </p:cNvPr>
            <p:cNvSpPr>
              <a:spLocks noEditPoints="1"/>
            </p:cNvSpPr>
            <p:nvPr/>
          </p:nvSpPr>
          <p:spPr bwMode="auto">
            <a:xfrm>
              <a:off x="8136030" y="3230104"/>
              <a:ext cx="370626" cy="3789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2F8FD1"/>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90" name="Group 89">
            <a:extLst>
              <a:ext uri="{FF2B5EF4-FFF2-40B4-BE49-F238E27FC236}">
                <a16:creationId xmlns:a16="http://schemas.microsoft.com/office/drawing/2014/main" id="{2383E0C9-1E71-4618-87CD-02F091DCDADA}"/>
              </a:ext>
            </a:extLst>
          </p:cNvPr>
          <p:cNvGrpSpPr/>
          <p:nvPr/>
        </p:nvGrpSpPr>
        <p:grpSpPr>
          <a:xfrm>
            <a:off x="1450486" y="4868498"/>
            <a:ext cx="2437667" cy="996751"/>
            <a:chOff x="7164288" y="1677153"/>
            <a:chExt cx="2437667" cy="996751"/>
          </a:xfrm>
        </p:grpSpPr>
        <p:grpSp>
          <p:nvGrpSpPr>
            <p:cNvPr id="91" name="Group 90">
              <a:extLst>
                <a:ext uri="{FF2B5EF4-FFF2-40B4-BE49-F238E27FC236}">
                  <a16:creationId xmlns:a16="http://schemas.microsoft.com/office/drawing/2014/main" id="{118D2B20-23B9-4B31-AF42-3A4786D1BEBA}"/>
                </a:ext>
              </a:extLst>
            </p:cNvPr>
            <p:cNvGrpSpPr/>
            <p:nvPr/>
          </p:nvGrpSpPr>
          <p:grpSpPr>
            <a:xfrm>
              <a:off x="7164288" y="1677153"/>
              <a:ext cx="2437667" cy="996751"/>
              <a:chOff x="1240169" y="1651346"/>
              <a:chExt cx="2437667" cy="996751"/>
            </a:xfrm>
          </p:grpSpPr>
          <p:sp>
            <p:nvSpPr>
              <p:cNvPr id="95" name="Oval 94">
                <a:extLst>
                  <a:ext uri="{FF2B5EF4-FFF2-40B4-BE49-F238E27FC236}">
                    <a16:creationId xmlns:a16="http://schemas.microsoft.com/office/drawing/2014/main" id="{C3DED97F-9607-46AD-B54A-2ECFF1F4476B}"/>
                  </a:ext>
                </a:extLst>
              </p:cNvPr>
              <p:cNvSpPr/>
              <p:nvPr/>
            </p:nvSpPr>
            <p:spPr>
              <a:xfrm>
                <a:off x="2175539" y="1651346"/>
                <a:ext cx="566928" cy="567633"/>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TextBox 95">
                <a:extLst>
                  <a:ext uri="{FF2B5EF4-FFF2-40B4-BE49-F238E27FC236}">
                    <a16:creationId xmlns:a16="http://schemas.microsoft.com/office/drawing/2014/main" id="{9545DE2C-41C3-4971-B63F-FB556F34EBD6}"/>
                  </a:ext>
                </a:extLst>
              </p:cNvPr>
              <p:cNvSpPr txBox="1"/>
              <p:nvPr/>
            </p:nvSpPr>
            <p:spPr>
              <a:xfrm>
                <a:off x="1240169" y="2217210"/>
                <a:ext cx="2437667" cy="430887"/>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Work for at least</a:t>
                </a:r>
              </a:p>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30 hours per week</a:t>
                </a:r>
              </a:p>
            </p:txBody>
          </p:sp>
        </p:grpSp>
        <p:grpSp>
          <p:nvGrpSpPr>
            <p:cNvPr id="92" name="Group 75">
              <a:extLst>
                <a:ext uri="{FF2B5EF4-FFF2-40B4-BE49-F238E27FC236}">
                  <a16:creationId xmlns:a16="http://schemas.microsoft.com/office/drawing/2014/main" id="{12DA68A7-28BB-4903-A7CA-00200FD72C0C}"/>
                </a:ext>
              </a:extLst>
            </p:cNvPr>
            <p:cNvGrpSpPr/>
            <p:nvPr/>
          </p:nvGrpSpPr>
          <p:grpSpPr>
            <a:xfrm>
              <a:off x="8205112" y="1787467"/>
              <a:ext cx="356018" cy="347004"/>
              <a:chOff x="4080141" y="798258"/>
              <a:chExt cx="328062" cy="319755"/>
            </a:xfrm>
            <a:solidFill>
              <a:srgbClr val="F6510A"/>
            </a:solidFill>
          </p:grpSpPr>
          <p:sp>
            <p:nvSpPr>
              <p:cNvPr id="93" name="Freeform 76">
                <a:extLst>
                  <a:ext uri="{FF2B5EF4-FFF2-40B4-BE49-F238E27FC236}">
                    <a16:creationId xmlns:a16="http://schemas.microsoft.com/office/drawing/2014/main" id="{521F1825-F6EE-4A03-983E-C8A072763FF8}"/>
                  </a:ext>
                </a:extLst>
              </p:cNvPr>
              <p:cNvSpPr>
                <a:spLocks/>
              </p:cNvSpPr>
              <p:nvPr/>
            </p:nvSpPr>
            <p:spPr bwMode="auto">
              <a:xfrm>
                <a:off x="4080141" y="823174"/>
                <a:ext cx="294839" cy="294839"/>
              </a:xfrm>
              <a:custGeom>
                <a:avLst/>
                <a:gdLst/>
                <a:ahLst/>
                <a:cxnLst>
                  <a:cxn ang="0">
                    <a:pos x="141" y="141"/>
                  </a:cxn>
                  <a:cxn ang="0">
                    <a:pos x="284" y="141"/>
                  </a:cxn>
                  <a:cxn ang="0">
                    <a:pos x="284" y="141"/>
                  </a:cxn>
                  <a:cxn ang="0">
                    <a:pos x="283" y="156"/>
                  </a:cxn>
                  <a:cxn ang="0">
                    <a:pos x="281" y="170"/>
                  </a:cxn>
                  <a:cxn ang="0">
                    <a:pos x="277" y="185"/>
                  </a:cxn>
                  <a:cxn ang="0">
                    <a:pos x="274" y="197"/>
                  </a:cxn>
                  <a:cxn ang="0">
                    <a:pos x="266" y="210"/>
                  </a:cxn>
                  <a:cxn ang="0">
                    <a:pos x="259" y="221"/>
                  </a:cxn>
                  <a:cxn ang="0">
                    <a:pos x="252" y="232"/>
                  </a:cxn>
                  <a:cxn ang="0">
                    <a:pos x="243" y="243"/>
                  </a:cxn>
                  <a:cxn ang="0">
                    <a:pos x="232" y="252"/>
                  </a:cxn>
                  <a:cxn ang="0">
                    <a:pos x="221" y="259"/>
                  </a:cxn>
                  <a:cxn ang="0">
                    <a:pos x="210" y="266"/>
                  </a:cxn>
                  <a:cxn ang="0">
                    <a:pos x="197" y="273"/>
                  </a:cxn>
                  <a:cxn ang="0">
                    <a:pos x="185" y="277"/>
                  </a:cxn>
                  <a:cxn ang="0">
                    <a:pos x="170" y="281"/>
                  </a:cxn>
                  <a:cxn ang="0">
                    <a:pos x="156" y="283"/>
                  </a:cxn>
                  <a:cxn ang="0">
                    <a:pos x="141" y="284"/>
                  </a:cxn>
                  <a:cxn ang="0">
                    <a:pos x="141" y="284"/>
                  </a:cxn>
                  <a:cxn ang="0">
                    <a:pos x="127" y="283"/>
                  </a:cxn>
                  <a:cxn ang="0">
                    <a:pos x="112" y="281"/>
                  </a:cxn>
                  <a:cxn ang="0">
                    <a:pos x="100" y="277"/>
                  </a:cxn>
                  <a:cxn ang="0">
                    <a:pos x="87" y="273"/>
                  </a:cxn>
                  <a:cxn ang="0">
                    <a:pos x="74" y="266"/>
                  </a:cxn>
                  <a:cxn ang="0">
                    <a:pos x="62" y="259"/>
                  </a:cxn>
                  <a:cxn ang="0">
                    <a:pos x="51" y="252"/>
                  </a:cxn>
                  <a:cxn ang="0">
                    <a:pos x="42" y="243"/>
                  </a:cxn>
                  <a:cxn ang="0">
                    <a:pos x="33" y="232"/>
                  </a:cxn>
                  <a:cxn ang="0">
                    <a:pos x="23" y="221"/>
                  </a:cxn>
                  <a:cxn ang="0">
                    <a:pos x="16" y="210"/>
                  </a:cxn>
                  <a:cxn ang="0">
                    <a:pos x="11" y="197"/>
                  </a:cxn>
                  <a:cxn ang="0">
                    <a:pos x="5" y="185"/>
                  </a:cxn>
                  <a:cxn ang="0">
                    <a:pos x="2" y="170"/>
                  </a:cxn>
                  <a:cxn ang="0">
                    <a:pos x="0" y="156"/>
                  </a:cxn>
                  <a:cxn ang="0">
                    <a:pos x="0" y="141"/>
                  </a:cxn>
                  <a:cxn ang="0">
                    <a:pos x="0" y="141"/>
                  </a:cxn>
                  <a:cxn ang="0">
                    <a:pos x="0" y="127"/>
                  </a:cxn>
                  <a:cxn ang="0">
                    <a:pos x="2" y="114"/>
                  </a:cxn>
                  <a:cxn ang="0">
                    <a:pos x="5" y="99"/>
                  </a:cxn>
                  <a:cxn ang="0">
                    <a:pos x="11" y="87"/>
                  </a:cxn>
                  <a:cxn ang="0">
                    <a:pos x="16" y="74"/>
                  </a:cxn>
                  <a:cxn ang="0">
                    <a:pos x="23" y="63"/>
                  </a:cxn>
                  <a:cxn ang="0">
                    <a:pos x="33" y="52"/>
                  </a:cxn>
                  <a:cxn ang="0">
                    <a:pos x="42" y="41"/>
                  </a:cxn>
                  <a:cxn ang="0">
                    <a:pos x="51" y="32"/>
                  </a:cxn>
                  <a:cxn ang="0">
                    <a:pos x="62" y="23"/>
                  </a:cxn>
                  <a:cxn ang="0">
                    <a:pos x="74" y="16"/>
                  </a:cxn>
                  <a:cxn ang="0">
                    <a:pos x="87" y="11"/>
                  </a:cxn>
                  <a:cxn ang="0">
                    <a:pos x="100" y="7"/>
                  </a:cxn>
                  <a:cxn ang="0">
                    <a:pos x="112" y="3"/>
                  </a:cxn>
                  <a:cxn ang="0">
                    <a:pos x="127" y="0"/>
                  </a:cxn>
                  <a:cxn ang="0">
                    <a:pos x="141" y="0"/>
                  </a:cxn>
                  <a:cxn ang="0">
                    <a:pos x="141" y="141"/>
                  </a:cxn>
                </a:cxnLst>
                <a:rect l="0" t="0" r="r" b="b"/>
                <a:pathLst>
                  <a:path w="284" h="284">
                    <a:moveTo>
                      <a:pt x="141" y="141"/>
                    </a:moveTo>
                    <a:lnTo>
                      <a:pt x="284" y="141"/>
                    </a:lnTo>
                    <a:lnTo>
                      <a:pt x="284" y="141"/>
                    </a:lnTo>
                    <a:lnTo>
                      <a:pt x="283" y="156"/>
                    </a:lnTo>
                    <a:lnTo>
                      <a:pt x="281" y="170"/>
                    </a:lnTo>
                    <a:lnTo>
                      <a:pt x="277" y="185"/>
                    </a:lnTo>
                    <a:lnTo>
                      <a:pt x="274" y="197"/>
                    </a:lnTo>
                    <a:lnTo>
                      <a:pt x="266" y="210"/>
                    </a:lnTo>
                    <a:lnTo>
                      <a:pt x="259" y="221"/>
                    </a:lnTo>
                    <a:lnTo>
                      <a:pt x="252" y="232"/>
                    </a:lnTo>
                    <a:lnTo>
                      <a:pt x="243" y="243"/>
                    </a:lnTo>
                    <a:lnTo>
                      <a:pt x="232" y="252"/>
                    </a:lnTo>
                    <a:lnTo>
                      <a:pt x="221" y="259"/>
                    </a:lnTo>
                    <a:lnTo>
                      <a:pt x="210" y="266"/>
                    </a:lnTo>
                    <a:lnTo>
                      <a:pt x="197" y="273"/>
                    </a:lnTo>
                    <a:lnTo>
                      <a:pt x="185" y="277"/>
                    </a:lnTo>
                    <a:lnTo>
                      <a:pt x="170" y="281"/>
                    </a:lnTo>
                    <a:lnTo>
                      <a:pt x="156" y="283"/>
                    </a:lnTo>
                    <a:lnTo>
                      <a:pt x="141" y="284"/>
                    </a:lnTo>
                    <a:lnTo>
                      <a:pt x="141" y="284"/>
                    </a:lnTo>
                    <a:lnTo>
                      <a:pt x="127" y="283"/>
                    </a:lnTo>
                    <a:lnTo>
                      <a:pt x="112" y="281"/>
                    </a:lnTo>
                    <a:lnTo>
                      <a:pt x="100" y="277"/>
                    </a:lnTo>
                    <a:lnTo>
                      <a:pt x="87" y="273"/>
                    </a:lnTo>
                    <a:lnTo>
                      <a:pt x="74" y="266"/>
                    </a:lnTo>
                    <a:lnTo>
                      <a:pt x="62" y="259"/>
                    </a:lnTo>
                    <a:lnTo>
                      <a:pt x="51" y="252"/>
                    </a:lnTo>
                    <a:lnTo>
                      <a:pt x="42" y="243"/>
                    </a:lnTo>
                    <a:lnTo>
                      <a:pt x="33" y="232"/>
                    </a:lnTo>
                    <a:lnTo>
                      <a:pt x="23" y="221"/>
                    </a:lnTo>
                    <a:lnTo>
                      <a:pt x="16" y="210"/>
                    </a:lnTo>
                    <a:lnTo>
                      <a:pt x="11" y="197"/>
                    </a:lnTo>
                    <a:lnTo>
                      <a:pt x="5" y="185"/>
                    </a:lnTo>
                    <a:lnTo>
                      <a:pt x="2" y="170"/>
                    </a:lnTo>
                    <a:lnTo>
                      <a:pt x="0" y="156"/>
                    </a:lnTo>
                    <a:lnTo>
                      <a:pt x="0" y="141"/>
                    </a:lnTo>
                    <a:lnTo>
                      <a:pt x="0" y="141"/>
                    </a:lnTo>
                    <a:lnTo>
                      <a:pt x="0" y="127"/>
                    </a:lnTo>
                    <a:lnTo>
                      <a:pt x="2" y="114"/>
                    </a:lnTo>
                    <a:lnTo>
                      <a:pt x="5" y="99"/>
                    </a:lnTo>
                    <a:lnTo>
                      <a:pt x="11" y="87"/>
                    </a:lnTo>
                    <a:lnTo>
                      <a:pt x="16" y="74"/>
                    </a:lnTo>
                    <a:lnTo>
                      <a:pt x="23" y="63"/>
                    </a:lnTo>
                    <a:lnTo>
                      <a:pt x="33" y="52"/>
                    </a:lnTo>
                    <a:lnTo>
                      <a:pt x="42" y="41"/>
                    </a:lnTo>
                    <a:lnTo>
                      <a:pt x="51" y="32"/>
                    </a:lnTo>
                    <a:lnTo>
                      <a:pt x="62" y="23"/>
                    </a:lnTo>
                    <a:lnTo>
                      <a:pt x="74" y="16"/>
                    </a:lnTo>
                    <a:lnTo>
                      <a:pt x="87" y="11"/>
                    </a:lnTo>
                    <a:lnTo>
                      <a:pt x="100" y="7"/>
                    </a:lnTo>
                    <a:lnTo>
                      <a:pt x="112" y="3"/>
                    </a:lnTo>
                    <a:lnTo>
                      <a:pt x="127" y="0"/>
                    </a:lnTo>
                    <a:lnTo>
                      <a:pt x="141" y="0"/>
                    </a:lnTo>
                    <a:lnTo>
                      <a:pt x="141" y="141"/>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77">
                <a:extLst>
                  <a:ext uri="{FF2B5EF4-FFF2-40B4-BE49-F238E27FC236}">
                    <a16:creationId xmlns:a16="http://schemas.microsoft.com/office/drawing/2014/main" id="{C01CF365-FF1D-479C-A63B-D48AC34A51D3}"/>
                  </a:ext>
                </a:extLst>
              </p:cNvPr>
              <p:cNvSpPr>
                <a:spLocks/>
              </p:cNvSpPr>
              <p:nvPr/>
            </p:nvSpPr>
            <p:spPr bwMode="auto">
              <a:xfrm>
                <a:off x="4260783" y="798258"/>
                <a:ext cx="147420" cy="147420"/>
              </a:xfrm>
              <a:custGeom>
                <a:avLst/>
                <a:gdLst/>
                <a:ahLst/>
                <a:cxnLst>
                  <a:cxn ang="0">
                    <a:pos x="0" y="142"/>
                  </a:cxn>
                  <a:cxn ang="0">
                    <a:pos x="141" y="142"/>
                  </a:cxn>
                  <a:cxn ang="0">
                    <a:pos x="141" y="142"/>
                  </a:cxn>
                  <a:cxn ang="0">
                    <a:pos x="141" y="127"/>
                  </a:cxn>
                  <a:cxn ang="0">
                    <a:pos x="139" y="113"/>
                  </a:cxn>
                  <a:cxn ang="0">
                    <a:pos x="136" y="100"/>
                  </a:cxn>
                  <a:cxn ang="0">
                    <a:pos x="130" y="87"/>
                  </a:cxn>
                  <a:cxn ang="0">
                    <a:pos x="125" y="74"/>
                  </a:cxn>
                  <a:cxn ang="0">
                    <a:pos x="118" y="62"/>
                  </a:cxn>
                  <a:cxn ang="0">
                    <a:pos x="109" y="51"/>
                  </a:cxn>
                  <a:cxn ang="0">
                    <a:pos x="100" y="42"/>
                  </a:cxn>
                  <a:cxn ang="0">
                    <a:pos x="91" y="33"/>
                  </a:cxn>
                  <a:cxn ang="0">
                    <a:pos x="80" y="24"/>
                  </a:cxn>
                  <a:cxn ang="0">
                    <a:pos x="67" y="16"/>
                  </a:cxn>
                  <a:cxn ang="0">
                    <a:pos x="54" y="11"/>
                  </a:cxn>
                  <a:cxn ang="0">
                    <a:pos x="42" y="6"/>
                  </a:cxn>
                  <a:cxn ang="0">
                    <a:pos x="29" y="2"/>
                  </a:cxn>
                  <a:cxn ang="0">
                    <a:pos x="14" y="0"/>
                  </a:cxn>
                  <a:cxn ang="0">
                    <a:pos x="0" y="0"/>
                  </a:cxn>
                  <a:cxn ang="0">
                    <a:pos x="0" y="142"/>
                  </a:cxn>
                </a:cxnLst>
                <a:rect l="0" t="0" r="r" b="b"/>
                <a:pathLst>
                  <a:path w="141" h="142">
                    <a:moveTo>
                      <a:pt x="0" y="142"/>
                    </a:moveTo>
                    <a:lnTo>
                      <a:pt x="141" y="142"/>
                    </a:lnTo>
                    <a:lnTo>
                      <a:pt x="141" y="142"/>
                    </a:lnTo>
                    <a:lnTo>
                      <a:pt x="141" y="127"/>
                    </a:lnTo>
                    <a:lnTo>
                      <a:pt x="139" y="113"/>
                    </a:lnTo>
                    <a:lnTo>
                      <a:pt x="136" y="100"/>
                    </a:lnTo>
                    <a:lnTo>
                      <a:pt x="130" y="87"/>
                    </a:lnTo>
                    <a:lnTo>
                      <a:pt x="125" y="74"/>
                    </a:lnTo>
                    <a:lnTo>
                      <a:pt x="118" y="62"/>
                    </a:lnTo>
                    <a:lnTo>
                      <a:pt x="109" y="51"/>
                    </a:lnTo>
                    <a:lnTo>
                      <a:pt x="100" y="42"/>
                    </a:lnTo>
                    <a:lnTo>
                      <a:pt x="91" y="33"/>
                    </a:lnTo>
                    <a:lnTo>
                      <a:pt x="80" y="24"/>
                    </a:lnTo>
                    <a:lnTo>
                      <a:pt x="67" y="16"/>
                    </a:lnTo>
                    <a:lnTo>
                      <a:pt x="54" y="11"/>
                    </a:lnTo>
                    <a:lnTo>
                      <a:pt x="42" y="6"/>
                    </a:lnTo>
                    <a:lnTo>
                      <a:pt x="29" y="2"/>
                    </a:lnTo>
                    <a:lnTo>
                      <a:pt x="14" y="0"/>
                    </a:lnTo>
                    <a:lnTo>
                      <a:pt x="0" y="0"/>
                    </a:lnTo>
                    <a:lnTo>
                      <a:pt x="0" y="142"/>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97" name="Rectangle 96">
            <a:extLst>
              <a:ext uri="{FF2B5EF4-FFF2-40B4-BE49-F238E27FC236}">
                <a16:creationId xmlns:a16="http://schemas.microsoft.com/office/drawing/2014/main" id="{0706ABF3-20F9-4947-B0FE-EB55E44B2152}"/>
              </a:ext>
            </a:extLst>
          </p:cNvPr>
          <p:cNvSpPr/>
          <p:nvPr/>
        </p:nvSpPr>
        <p:spPr>
          <a:xfrm>
            <a:off x="494427" y="4694832"/>
            <a:ext cx="1294927"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a16="http://schemas.microsoft.com/office/drawing/2014/main" id="{E9608B77-F76E-494B-BC49-F889422AEDC2}"/>
              </a:ext>
            </a:extLst>
          </p:cNvPr>
          <p:cNvSpPr/>
          <p:nvPr/>
        </p:nvSpPr>
        <p:spPr>
          <a:xfrm>
            <a:off x="1970785" y="4694654"/>
            <a:ext cx="1310754"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139DD823-40B4-420E-BC82-136D06ABF0F9}"/>
              </a:ext>
            </a:extLst>
          </p:cNvPr>
          <p:cNvSpPr/>
          <p:nvPr/>
        </p:nvSpPr>
        <p:spPr>
          <a:xfrm>
            <a:off x="3432275" y="4696039"/>
            <a:ext cx="1568026"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0514D32A-346B-48D0-8074-4C81EE29EE22}"/>
              </a:ext>
            </a:extLst>
          </p:cNvPr>
          <p:cNvSpPr/>
          <p:nvPr/>
        </p:nvSpPr>
        <p:spPr>
          <a:xfrm>
            <a:off x="5198267" y="4694654"/>
            <a:ext cx="1671922"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extLst>
              <a:ext uri="{FF2B5EF4-FFF2-40B4-BE49-F238E27FC236}">
                <a16:creationId xmlns:a16="http://schemas.microsoft.com/office/drawing/2014/main" id="{1B82C2CC-2E49-4954-9352-665B530B2003}"/>
              </a:ext>
            </a:extLst>
          </p:cNvPr>
          <p:cNvSpPr/>
          <p:nvPr/>
        </p:nvSpPr>
        <p:spPr>
          <a:xfrm>
            <a:off x="7068155" y="4694654"/>
            <a:ext cx="1392277" cy="1262324"/>
          </a:xfrm>
          <a:prstGeom prst="rect">
            <a:avLst/>
          </a:prstGeom>
          <a:noFill/>
          <a:ln>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erson standing in a room&#10;&#10;Description automatically generated">
            <a:extLst>
              <a:ext uri="{FF2B5EF4-FFF2-40B4-BE49-F238E27FC236}">
                <a16:creationId xmlns:a16="http://schemas.microsoft.com/office/drawing/2014/main" id="{2D77609A-6DF9-47A7-98A4-99A6572C0D2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0905" t="6836" b="3172"/>
          <a:stretch/>
        </p:blipFill>
        <p:spPr>
          <a:xfrm>
            <a:off x="0" y="1081753"/>
            <a:ext cx="2126278" cy="3421261"/>
          </a:xfrm>
          <a:prstGeom prst="rect">
            <a:avLst/>
          </a:prstGeom>
        </p:spPr>
      </p:pic>
      <p:pic>
        <p:nvPicPr>
          <p:cNvPr id="10" name="Picture 9" descr="A person standing next to a train station&#10;&#10;Description automatically generated">
            <a:extLst>
              <a:ext uri="{FF2B5EF4-FFF2-40B4-BE49-F238E27FC236}">
                <a16:creationId xmlns:a16="http://schemas.microsoft.com/office/drawing/2014/main" id="{89DCA1CE-0F2A-4476-B400-36F59AC8B57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8661"/>
          <a:stretch/>
        </p:blipFill>
        <p:spPr>
          <a:xfrm>
            <a:off x="2124532" y="1082230"/>
            <a:ext cx="2213319" cy="3426890"/>
          </a:xfrm>
          <a:prstGeom prst="rect">
            <a:avLst/>
          </a:prstGeom>
        </p:spPr>
      </p:pic>
      <p:pic>
        <p:nvPicPr>
          <p:cNvPr id="12" name="Picture 11" descr="A person standing in front of a building&#10;&#10;Description automatically generated">
            <a:extLst>
              <a:ext uri="{FF2B5EF4-FFF2-40B4-BE49-F238E27FC236}">
                <a16:creationId xmlns:a16="http://schemas.microsoft.com/office/drawing/2014/main" id="{6C70B167-C82F-4E0C-B421-09C2EE58AEF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04313" y="1086658"/>
            <a:ext cx="2420076" cy="3422462"/>
          </a:xfrm>
          <a:prstGeom prst="rect">
            <a:avLst/>
          </a:prstGeom>
        </p:spPr>
      </p:pic>
      <p:pic>
        <p:nvPicPr>
          <p:cNvPr id="14" name="Picture 13" descr="A person standing in a room&#10;&#10;Description automatically generated">
            <a:extLst>
              <a:ext uri="{FF2B5EF4-FFF2-40B4-BE49-F238E27FC236}">
                <a16:creationId xmlns:a16="http://schemas.microsoft.com/office/drawing/2014/main" id="{99FBF8C4-024E-4F05-ABD5-B80E04FC13B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24389" y="1106490"/>
            <a:ext cx="2430835" cy="3396524"/>
          </a:xfrm>
          <a:prstGeom prst="rect">
            <a:avLst/>
          </a:prstGeom>
        </p:spPr>
      </p:pic>
      <p:pic>
        <p:nvPicPr>
          <p:cNvPr id="3" name="Audio 2">
            <a:hlinkClick r:id="" action="ppaction://media"/>
            <a:extLst>
              <a:ext uri="{FF2B5EF4-FFF2-40B4-BE49-F238E27FC236}">
                <a16:creationId xmlns:a16="http://schemas.microsoft.com/office/drawing/2014/main" id="{E066FA78-4147-4951-8F09-FD725FC01AC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904518211"/>
      </p:ext>
    </p:extLst>
  </p:cSld>
  <p:clrMapOvr>
    <a:masterClrMapping/>
  </p:clrMapOvr>
  <mc:AlternateContent xmlns:mc="http://schemas.openxmlformats.org/markup-compatibility/2006" xmlns:p14="http://schemas.microsoft.com/office/powerpoint/2010/main">
    <mc:Choice Requires="p14">
      <p:transition spd="slow" p14:dur="1600" advTm="204531">
        <p:blinds dir="vert"/>
      </p:transition>
    </mc:Choice>
    <mc:Fallback xmlns="">
      <p:transition spd="slow" advTm="20453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532" y="368660"/>
            <a:ext cx="5724636" cy="400110"/>
          </a:xfrm>
        </p:spPr>
        <p:txBody>
          <a:bodyPr/>
          <a:lstStyle/>
          <a:p>
            <a:r>
              <a:rPr lang="en-GB" dirty="0"/>
              <a:t>The truth about apprenticeships</a:t>
            </a:r>
          </a:p>
        </p:txBody>
      </p:sp>
      <p:pic>
        <p:nvPicPr>
          <p:cNvPr id="246" name="Picture 245" descr="A group of people standing in front of a newspaper&#10;&#10;Description automatically generated">
            <a:extLst>
              <a:ext uri="{FF2B5EF4-FFF2-40B4-BE49-F238E27FC236}">
                <a16:creationId xmlns:a16="http://schemas.microsoft.com/office/drawing/2014/main" id="{6ED45BE4-7B63-47E8-8893-6ADDCA0738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506" t="5829" r="43280" b="4685"/>
          <a:stretch/>
        </p:blipFill>
        <p:spPr>
          <a:xfrm>
            <a:off x="2831389" y="1485236"/>
            <a:ext cx="3659694" cy="4102991"/>
          </a:xfrm>
          <a:prstGeom prst="rect">
            <a:avLst/>
          </a:prstGeom>
        </p:spPr>
      </p:pic>
      <p:grpSp>
        <p:nvGrpSpPr>
          <p:cNvPr id="247" name="Group 246">
            <a:extLst>
              <a:ext uri="{FF2B5EF4-FFF2-40B4-BE49-F238E27FC236}">
                <a16:creationId xmlns:a16="http://schemas.microsoft.com/office/drawing/2014/main" id="{88CA7AF7-CF8B-4D2D-A51D-569F291F2C5D}"/>
              </a:ext>
            </a:extLst>
          </p:cNvPr>
          <p:cNvGrpSpPr/>
          <p:nvPr/>
        </p:nvGrpSpPr>
        <p:grpSpPr>
          <a:xfrm>
            <a:off x="-856253" y="3969892"/>
            <a:ext cx="3514471" cy="1604959"/>
            <a:chOff x="1375584" y="4162075"/>
            <a:chExt cx="3514471" cy="1604959"/>
          </a:xfrm>
        </p:grpSpPr>
        <p:grpSp>
          <p:nvGrpSpPr>
            <p:cNvPr id="248" name="Group 247">
              <a:extLst>
                <a:ext uri="{FF2B5EF4-FFF2-40B4-BE49-F238E27FC236}">
                  <a16:creationId xmlns:a16="http://schemas.microsoft.com/office/drawing/2014/main" id="{D936991F-B81E-4B34-AFC2-B33F3CBEDBB1}"/>
                </a:ext>
              </a:extLst>
            </p:cNvPr>
            <p:cNvGrpSpPr/>
            <p:nvPr/>
          </p:nvGrpSpPr>
          <p:grpSpPr>
            <a:xfrm>
              <a:off x="2425222" y="4505028"/>
              <a:ext cx="2464833" cy="1262006"/>
              <a:chOff x="7613509" y="2079452"/>
              <a:chExt cx="7900774" cy="1600200"/>
            </a:xfrm>
          </p:grpSpPr>
          <p:sp>
            <p:nvSpPr>
              <p:cNvPr id="250" name="Rectangle 249">
                <a:extLst>
                  <a:ext uri="{FF2B5EF4-FFF2-40B4-BE49-F238E27FC236}">
                    <a16:creationId xmlns:a16="http://schemas.microsoft.com/office/drawing/2014/main" id="{CF620276-63CC-406A-9B41-DD576D5EE6D5}"/>
                  </a:ext>
                </a:extLst>
              </p:cNvPr>
              <p:cNvSpPr/>
              <p:nvPr/>
            </p:nvSpPr>
            <p:spPr>
              <a:xfrm>
                <a:off x="7818084" y="2079452"/>
                <a:ext cx="7696199"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4" name="TextBox 253">
                <a:extLst>
                  <a:ext uri="{FF2B5EF4-FFF2-40B4-BE49-F238E27FC236}">
                    <a16:creationId xmlns:a16="http://schemas.microsoft.com/office/drawing/2014/main" id="{F0862CDD-9A85-4BE1-A683-A186A3B19FFB}"/>
                  </a:ext>
                </a:extLst>
              </p:cNvPr>
              <p:cNvSpPr txBox="1"/>
              <p:nvPr/>
            </p:nvSpPr>
            <p:spPr>
              <a:xfrm>
                <a:off x="7613509" y="2479217"/>
                <a:ext cx="7696199" cy="819536"/>
              </a:xfrm>
              <a:prstGeom prst="rect">
                <a:avLst/>
              </a:prstGeom>
              <a:noFill/>
            </p:spPr>
            <p:txBody>
              <a:bodyPr wrap="square" rtlCol="0">
                <a:spAutoFit/>
              </a:bodyPr>
              <a:lstStyle/>
              <a:p>
                <a:pPr algn="ctr"/>
                <a:r>
                  <a:rPr lang="en-US" sz="3600" dirty="0">
                    <a:solidFill>
                      <a:srgbClr val="2F8FD1"/>
                    </a:solidFill>
                    <a:latin typeface="Lato" panose="020F0502020204030203" pitchFamily="34" charset="0"/>
                    <a:ea typeface="Lato" panose="020F0502020204030203" pitchFamily="34" charset="0"/>
                    <a:cs typeface="Lato" panose="020F0502020204030203" pitchFamily="34" charset="0"/>
                  </a:rPr>
                  <a:t>Social life?</a:t>
                </a:r>
              </a:p>
            </p:txBody>
          </p:sp>
        </p:grpSp>
        <p:sp>
          <p:nvSpPr>
            <p:cNvPr id="249" name="Freeform 525">
              <a:extLst>
                <a:ext uri="{FF2B5EF4-FFF2-40B4-BE49-F238E27FC236}">
                  <a16:creationId xmlns:a16="http://schemas.microsoft.com/office/drawing/2014/main" id="{34299040-927F-4C3F-B925-949416AA767A}"/>
                </a:ext>
              </a:extLst>
            </p:cNvPr>
            <p:cNvSpPr>
              <a:spLocks/>
            </p:cNvSpPr>
            <p:nvPr/>
          </p:nvSpPr>
          <p:spPr bwMode="auto">
            <a:xfrm>
              <a:off x="1375584" y="4162075"/>
              <a:ext cx="21288" cy="21288"/>
            </a:xfrm>
            <a:custGeom>
              <a:avLst/>
              <a:gdLst>
                <a:gd name="T0" fmla="*/ 98 w 197"/>
                <a:gd name="T1" fmla="*/ 0 h 198"/>
                <a:gd name="T2" fmla="*/ 121 w 197"/>
                <a:gd name="T3" fmla="*/ 2 h 198"/>
                <a:gd name="T4" fmla="*/ 142 w 197"/>
                <a:gd name="T5" fmla="*/ 9 h 198"/>
                <a:gd name="T6" fmla="*/ 161 w 197"/>
                <a:gd name="T7" fmla="*/ 22 h 198"/>
                <a:gd name="T8" fmla="*/ 175 w 197"/>
                <a:gd name="T9" fmla="*/ 37 h 198"/>
                <a:gd name="T10" fmla="*/ 187 w 197"/>
                <a:gd name="T11" fmla="*/ 55 h 198"/>
                <a:gd name="T12" fmla="*/ 194 w 197"/>
                <a:gd name="T13" fmla="*/ 76 h 198"/>
                <a:gd name="T14" fmla="*/ 197 w 197"/>
                <a:gd name="T15" fmla="*/ 98 h 198"/>
                <a:gd name="T16" fmla="*/ 194 w 197"/>
                <a:gd name="T17" fmla="*/ 121 h 198"/>
                <a:gd name="T18" fmla="*/ 187 w 197"/>
                <a:gd name="T19" fmla="*/ 142 h 198"/>
                <a:gd name="T20" fmla="*/ 175 w 197"/>
                <a:gd name="T21" fmla="*/ 160 h 198"/>
                <a:gd name="T22" fmla="*/ 161 w 197"/>
                <a:gd name="T23" fmla="*/ 176 h 198"/>
                <a:gd name="T24" fmla="*/ 142 w 197"/>
                <a:gd name="T25" fmla="*/ 188 h 198"/>
                <a:gd name="T26" fmla="*/ 121 w 197"/>
                <a:gd name="T27" fmla="*/ 195 h 198"/>
                <a:gd name="T28" fmla="*/ 98 w 197"/>
                <a:gd name="T29" fmla="*/ 198 h 198"/>
                <a:gd name="T30" fmla="*/ 76 w 197"/>
                <a:gd name="T31" fmla="*/ 195 h 198"/>
                <a:gd name="T32" fmla="*/ 56 w 197"/>
                <a:gd name="T33" fmla="*/ 188 h 198"/>
                <a:gd name="T34" fmla="*/ 37 w 197"/>
                <a:gd name="T35" fmla="*/ 176 h 198"/>
                <a:gd name="T36" fmla="*/ 22 w 197"/>
                <a:gd name="T37" fmla="*/ 160 h 198"/>
                <a:gd name="T38" fmla="*/ 10 w 197"/>
                <a:gd name="T39" fmla="*/ 142 h 198"/>
                <a:gd name="T40" fmla="*/ 3 w 197"/>
                <a:gd name="T41" fmla="*/ 121 h 198"/>
                <a:gd name="T42" fmla="*/ 0 w 197"/>
                <a:gd name="T43" fmla="*/ 98 h 198"/>
                <a:gd name="T44" fmla="*/ 3 w 197"/>
                <a:gd name="T45" fmla="*/ 76 h 198"/>
                <a:gd name="T46" fmla="*/ 10 w 197"/>
                <a:gd name="T47" fmla="*/ 55 h 198"/>
                <a:gd name="T48" fmla="*/ 22 w 197"/>
                <a:gd name="T49" fmla="*/ 37 h 198"/>
                <a:gd name="T50" fmla="*/ 37 w 197"/>
                <a:gd name="T51" fmla="*/ 22 h 198"/>
                <a:gd name="T52" fmla="*/ 56 w 197"/>
                <a:gd name="T53" fmla="*/ 9 h 198"/>
                <a:gd name="T54" fmla="*/ 76 w 197"/>
                <a:gd name="T55" fmla="*/ 2 h 198"/>
                <a:gd name="T56" fmla="*/ 98 w 197"/>
                <a:gd name="T57"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7" h="198">
                  <a:moveTo>
                    <a:pt x="98" y="0"/>
                  </a:moveTo>
                  <a:lnTo>
                    <a:pt x="121" y="2"/>
                  </a:lnTo>
                  <a:lnTo>
                    <a:pt x="142" y="9"/>
                  </a:lnTo>
                  <a:lnTo>
                    <a:pt x="161" y="22"/>
                  </a:lnTo>
                  <a:lnTo>
                    <a:pt x="175" y="37"/>
                  </a:lnTo>
                  <a:lnTo>
                    <a:pt x="187" y="55"/>
                  </a:lnTo>
                  <a:lnTo>
                    <a:pt x="194" y="76"/>
                  </a:lnTo>
                  <a:lnTo>
                    <a:pt x="197" y="98"/>
                  </a:lnTo>
                  <a:lnTo>
                    <a:pt x="194" y="121"/>
                  </a:lnTo>
                  <a:lnTo>
                    <a:pt x="187" y="142"/>
                  </a:lnTo>
                  <a:lnTo>
                    <a:pt x="175" y="160"/>
                  </a:lnTo>
                  <a:lnTo>
                    <a:pt x="161" y="176"/>
                  </a:lnTo>
                  <a:lnTo>
                    <a:pt x="142" y="188"/>
                  </a:lnTo>
                  <a:lnTo>
                    <a:pt x="121" y="195"/>
                  </a:lnTo>
                  <a:lnTo>
                    <a:pt x="98" y="198"/>
                  </a:lnTo>
                  <a:lnTo>
                    <a:pt x="76" y="195"/>
                  </a:lnTo>
                  <a:lnTo>
                    <a:pt x="56" y="188"/>
                  </a:lnTo>
                  <a:lnTo>
                    <a:pt x="37" y="176"/>
                  </a:lnTo>
                  <a:lnTo>
                    <a:pt x="22" y="160"/>
                  </a:lnTo>
                  <a:lnTo>
                    <a:pt x="10" y="142"/>
                  </a:lnTo>
                  <a:lnTo>
                    <a:pt x="3" y="121"/>
                  </a:lnTo>
                  <a:lnTo>
                    <a:pt x="0" y="98"/>
                  </a:lnTo>
                  <a:lnTo>
                    <a:pt x="3" y="76"/>
                  </a:lnTo>
                  <a:lnTo>
                    <a:pt x="10" y="55"/>
                  </a:lnTo>
                  <a:lnTo>
                    <a:pt x="22" y="37"/>
                  </a:lnTo>
                  <a:lnTo>
                    <a:pt x="37" y="22"/>
                  </a:lnTo>
                  <a:lnTo>
                    <a:pt x="56" y="9"/>
                  </a:lnTo>
                  <a:lnTo>
                    <a:pt x="76" y="2"/>
                  </a:lnTo>
                  <a:lnTo>
                    <a:pt x="98" y="0"/>
                  </a:lnTo>
                  <a:close/>
                </a:path>
              </a:pathLst>
            </a:custGeom>
            <a:solidFill>
              <a:srgbClr val="F6510A"/>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55" name="Group 254">
            <a:extLst>
              <a:ext uri="{FF2B5EF4-FFF2-40B4-BE49-F238E27FC236}">
                <a16:creationId xmlns:a16="http://schemas.microsoft.com/office/drawing/2014/main" id="{846694F4-AB79-44EA-BD3F-CB44503F20E4}"/>
              </a:ext>
            </a:extLst>
          </p:cNvPr>
          <p:cNvGrpSpPr/>
          <p:nvPr/>
        </p:nvGrpSpPr>
        <p:grpSpPr>
          <a:xfrm>
            <a:off x="212827" y="1502378"/>
            <a:ext cx="2431148" cy="1262005"/>
            <a:chOff x="594111" y="-692365"/>
            <a:chExt cx="2431148" cy="1262005"/>
          </a:xfrm>
        </p:grpSpPr>
        <p:sp>
          <p:nvSpPr>
            <p:cNvPr id="256" name="Rectangle 255">
              <a:extLst>
                <a:ext uri="{FF2B5EF4-FFF2-40B4-BE49-F238E27FC236}">
                  <a16:creationId xmlns:a16="http://schemas.microsoft.com/office/drawing/2014/main" id="{B5BF7B15-880D-4626-A388-F2137B13E09E}"/>
                </a:ext>
              </a:extLst>
            </p:cNvPr>
            <p:cNvSpPr/>
            <p:nvPr/>
          </p:nvSpPr>
          <p:spPr>
            <a:xfrm>
              <a:off x="624248" y="-692365"/>
              <a:ext cx="2401011" cy="1262005"/>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3" name="Group 262">
              <a:extLst>
                <a:ext uri="{FF2B5EF4-FFF2-40B4-BE49-F238E27FC236}">
                  <a16:creationId xmlns:a16="http://schemas.microsoft.com/office/drawing/2014/main" id="{A1180502-C842-4381-96F6-DD06D4BCE973}"/>
                </a:ext>
              </a:extLst>
            </p:cNvPr>
            <p:cNvGrpSpPr/>
            <p:nvPr/>
          </p:nvGrpSpPr>
          <p:grpSpPr>
            <a:xfrm>
              <a:off x="594111" y="-611196"/>
              <a:ext cx="2418089" cy="1180836"/>
              <a:chOff x="594111" y="-611196"/>
              <a:chExt cx="2418089" cy="1180836"/>
            </a:xfrm>
          </p:grpSpPr>
          <p:sp>
            <p:nvSpPr>
              <p:cNvPr id="264" name="TextBox 263">
                <a:extLst>
                  <a:ext uri="{FF2B5EF4-FFF2-40B4-BE49-F238E27FC236}">
                    <a16:creationId xmlns:a16="http://schemas.microsoft.com/office/drawing/2014/main" id="{A7820B27-1F55-4015-969B-60F7F8112B42}"/>
                  </a:ext>
                </a:extLst>
              </p:cNvPr>
              <p:cNvSpPr txBox="1"/>
              <p:nvPr/>
            </p:nvSpPr>
            <p:spPr>
              <a:xfrm>
                <a:off x="594111" y="-611196"/>
                <a:ext cx="2401011" cy="954107"/>
              </a:xfrm>
              <a:prstGeom prst="rect">
                <a:avLst/>
              </a:prstGeom>
              <a:noFill/>
            </p:spPr>
            <p:txBody>
              <a:bodyPr wrap="square" rtlCol="0">
                <a:spAutoFit/>
              </a:bodyPr>
              <a:lstStyle/>
              <a:p>
                <a:pPr algn="ctr"/>
                <a: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t>EARN A </a:t>
                </a:r>
                <a:b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br>
                <a:endParaRPr lang="en-US" sz="28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65" name="TextBox 264">
                <a:extLst>
                  <a:ext uri="{FF2B5EF4-FFF2-40B4-BE49-F238E27FC236}">
                    <a16:creationId xmlns:a16="http://schemas.microsoft.com/office/drawing/2014/main" id="{47CCE35F-01CF-45A8-8365-2C84FF8E4F0F}"/>
                  </a:ext>
                </a:extLst>
              </p:cNvPr>
              <p:cNvSpPr txBox="1"/>
              <p:nvPr/>
            </p:nvSpPr>
            <p:spPr>
              <a:xfrm>
                <a:off x="611189" y="-261357"/>
                <a:ext cx="2401011" cy="830997"/>
              </a:xfrm>
              <a:prstGeom prst="rect">
                <a:avLst/>
              </a:prstGeom>
              <a:noFill/>
            </p:spPr>
            <p:txBody>
              <a:bodyPr wrap="square" rtlCol="0">
                <a:spAutoFit/>
              </a:bodyPr>
              <a:lstStyle/>
              <a:p>
                <a:pPr algn="ctr"/>
                <a:r>
                  <a:rPr lang="en-US" sz="4800" spc="-150" dirty="0">
                    <a:solidFill>
                      <a:srgbClr val="2F8FD1"/>
                    </a:solidFill>
                    <a:latin typeface="Lato" panose="020F0502020204030203" pitchFamily="34" charset="0"/>
                    <a:ea typeface="Lato" panose="020F0502020204030203" pitchFamily="34" charset="0"/>
                    <a:cs typeface="Lato" panose="020F0502020204030203" pitchFamily="34" charset="0"/>
                  </a:rPr>
                  <a:t>SALARY</a:t>
                </a:r>
                <a:endParaRPr lang="en-US" sz="28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grpSp>
        <p:nvGrpSpPr>
          <p:cNvPr id="266" name="Group 265">
            <a:extLst>
              <a:ext uri="{FF2B5EF4-FFF2-40B4-BE49-F238E27FC236}">
                <a16:creationId xmlns:a16="http://schemas.microsoft.com/office/drawing/2014/main" id="{611FE45B-60F1-4D78-973F-E46561BF5662}"/>
              </a:ext>
            </a:extLst>
          </p:cNvPr>
          <p:cNvGrpSpPr/>
          <p:nvPr/>
        </p:nvGrpSpPr>
        <p:grpSpPr>
          <a:xfrm>
            <a:off x="6639841" y="1429597"/>
            <a:ext cx="2439667" cy="1262006"/>
            <a:chOff x="3605066" y="1854006"/>
            <a:chExt cx="2439667" cy="1262006"/>
          </a:xfrm>
        </p:grpSpPr>
        <p:grpSp>
          <p:nvGrpSpPr>
            <p:cNvPr id="267" name="Group 266">
              <a:extLst>
                <a:ext uri="{FF2B5EF4-FFF2-40B4-BE49-F238E27FC236}">
                  <a16:creationId xmlns:a16="http://schemas.microsoft.com/office/drawing/2014/main" id="{ADEBC3EB-8498-4475-9292-251A293D6CD3}"/>
                </a:ext>
              </a:extLst>
            </p:cNvPr>
            <p:cNvGrpSpPr/>
            <p:nvPr/>
          </p:nvGrpSpPr>
          <p:grpSpPr>
            <a:xfrm>
              <a:off x="3605066" y="1854006"/>
              <a:ext cx="2425424" cy="1262006"/>
              <a:chOff x="3605066" y="1854006"/>
              <a:chExt cx="2425424" cy="1262006"/>
            </a:xfrm>
          </p:grpSpPr>
          <p:sp>
            <p:nvSpPr>
              <p:cNvPr id="269" name="Rectangle 268">
                <a:extLst>
                  <a:ext uri="{FF2B5EF4-FFF2-40B4-BE49-F238E27FC236}">
                    <a16:creationId xmlns:a16="http://schemas.microsoft.com/office/drawing/2014/main" id="{56E05C34-C684-4BED-BAD9-1C1680EF7E70}"/>
                  </a:ext>
                </a:extLst>
              </p:cNvPr>
              <p:cNvSpPr/>
              <p:nvPr/>
            </p:nvSpPr>
            <p:spPr>
              <a:xfrm>
                <a:off x="3605066" y="1854006"/>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0" name="TextBox 269">
                <a:extLst>
                  <a:ext uri="{FF2B5EF4-FFF2-40B4-BE49-F238E27FC236}">
                    <a16:creationId xmlns:a16="http://schemas.microsoft.com/office/drawing/2014/main" id="{37A58AB2-7FB8-4C49-A3C2-D18DEFF03234}"/>
                  </a:ext>
                </a:extLst>
              </p:cNvPr>
              <p:cNvSpPr txBox="1"/>
              <p:nvPr/>
            </p:nvSpPr>
            <p:spPr>
              <a:xfrm>
                <a:off x="3629479" y="1926787"/>
                <a:ext cx="2401011" cy="954107"/>
              </a:xfrm>
              <a:prstGeom prst="rect">
                <a:avLst/>
              </a:prstGeom>
              <a:noFill/>
            </p:spPr>
            <p:txBody>
              <a:bodyPr wrap="square" rtlCol="0">
                <a:spAutoFit/>
              </a:bodyPr>
              <a:lstStyle/>
              <a:p>
                <a:pPr algn="ctr"/>
                <a: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t>GAIN A </a:t>
                </a:r>
                <a:br>
                  <a:rPr lang="en-US" sz="2800" dirty="0">
                    <a:solidFill>
                      <a:schemeClr val="bg1"/>
                    </a:solidFill>
                    <a:latin typeface="Lato" panose="020F0502020204030203" pitchFamily="34" charset="0"/>
                    <a:ea typeface="Lato" panose="020F0502020204030203" pitchFamily="34" charset="0"/>
                    <a:cs typeface="Lato" panose="020F0502020204030203" pitchFamily="34" charset="0"/>
                  </a:rPr>
                </a:br>
                <a:endParaRPr lang="en-US" sz="28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grpSp>
        <p:sp>
          <p:nvSpPr>
            <p:cNvPr id="268" name="TextBox 267">
              <a:extLst>
                <a:ext uri="{FF2B5EF4-FFF2-40B4-BE49-F238E27FC236}">
                  <a16:creationId xmlns:a16="http://schemas.microsoft.com/office/drawing/2014/main" id="{DF879626-674F-452E-B5F8-26DC2BE10502}"/>
                </a:ext>
              </a:extLst>
            </p:cNvPr>
            <p:cNvSpPr txBox="1"/>
            <p:nvPr/>
          </p:nvSpPr>
          <p:spPr>
            <a:xfrm>
              <a:off x="3643722" y="2381024"/>
              <a:ext cx="2401011" cy="707886"/>
            </a:xfrm>
            <a:prstGeom prst="rect">
              <a:avLst/>
            </a:prstGeom>
            <a:noFill/>
          </p:spPr>
          <p:txBody>
            <a:bodyPr wrap="square" rtlCol="0">
              <a:spAutoFit/>
            </a:bodyPr>
            <a:lstStyle/>
            <a:p>
              <a:pPr algn="ctr"/>
              <a:r>
                <a:rPr lang="en-US" sz="4000" dirty="0">
                  <a:solidFill>
                    <a:srgbClr val="2F8FD1"/>
                  </a:solidFill>
                  <a:latin typeface="Lato" panose="020F0502020204030203" pitchFamily="34" charset="0"/>
                  <a:ea typeface="Lato" panose="020F0502020204030203" pitchFamily="34" charset="0"/>
                  <a:cs typeface="Lato" panose="020F0502020204030203" pitchFamily="34" charset="0"/>
                </a:rPr>
                <a:t>DEGREE</a:t>
              </a:r>
              <a:endParaRPr lang="en-US" sz="280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1" name="Group 270">
            <a:extLst>
              <a:ext uri="{FF2B5EF4-FFF2-40B4-BE49-F238E27FC236}">
                <a16:creationId xmlns:a16="http://schemas.microsoft.com/office/drawing/2014/main" id="{B8B58FB3-24C4-4929-8B51-404A794A9030}"/>
              </a:ext>
            </a:extLst>
          </p:cNvPr>
          <p:cNvGrpSpPr/>
          <p:nvPr/>
        </p:nvGrpSpPr>
        <p:grpSpPr>
          <a:xfrm>
            <a:off x="6579820" y="2812294"/>
            <a:ext cx="2445952" cy="1269613"/>
            <a:chOff x="3589739" y="2888955"/>
            <a:chExt cx="2445952" cy="1269613"/>
          </a:xfrm>
        </p:grpSpPr>
        <p:sp>
          <p:nvSpPr>
            <p:cNvPr id="272" name="Rectangle 271">
              <a:extLst>
                <a:ext uri="{FF2B5EF4-FFF2-40B4-BE49-F238E27FC236}">
                  <a16:creationId xmlns:a16="http://schemas.microsoft.com/office/drawing/2014/main" id="{86F4F785-2F12-46BE-83EF-5504222A01DC}"/>
                </a:ext>
              </a:extLst>
            </p:cNvPr>
            <p:cNvSpPr/>
            <p:nvPr/>
          </p:nvSpPr>
          <p:spPr>
            <a:xfrm>
              <a:off x="3634680" y="2888955"/>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3" name="TextBox 272">
              <a:extLst>
                <a:ext uri="{FF2B5EF4-FFF2-40B4-BE49-F238E27FC236}">
                  <a16:creationId xmlns:a16="http://schemas.microsoft.com/office/drawing/2014/main" id="{93EECB37-9970-4EBD-A0CF-DCFDB53204B3}"/>
                </a:ext>
              </a:extLst>
            </p:cNvPr>
            <p:cNvSpPr txBox="1"/>
            <p:nvPr/>
          </p:nvSpPr>
          <p:spPr>
            <a:xfrm>
              <a:off x="3604818" y="2936920"/>
              <a:ext cx="2401011" cy="646331"/>
            </a:xfrm>
            <a:prstGeom prst="rect">
              <a:avLst/>
            </a:prstGeom>
            <a:noFill/>
          </p:spPr>
          <p:txBody>
            <a:bodyPr wrap="square" rtlCol="0">
              <a:spAutoFit/>
            </a:bodyPr>
            <a:lstStyle/>
            <a:p>
              <a:pPr algn="ctr"/>
              <a:r>
                <a:rPr lang="en-US" sz="3600" spc="-150" dirty="0">
                  <a:solidFill>
                    <a:srgbClr val="2F8FD1"/>
                  </a:solidFill>
                  <a:latin typeface="Lato" panose="020F0502020204030203" pitchFamily="34" charset="0"/>
                  <a:ea typeface="Lato" panose="020F0502020204030203" pitchFamily="34" charset="0"/>
                  <a:cs typeface="Lato" panose="020F0502020204030203" pitchFamily="34" charset="0"/>
                </a:rPr>
                <a:t>NO FEES</a:t>
              </a:r>
              <a:endParaRPr lang="en-US" sz="6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4" name="TextBox 273">
              <a:extLst>
                <a:ext uri="{FF2B5EF4-FFF2-40B4-BE49-F238E27FC236}">
                  <a16:creationId xmlns:a16="http://schemas.microsoft.com/office/drawing/2014/main" id="{8F9B614C-3B78-4913-82FD-6DC83ACF0847}"/>
                </a:ext>
              </a:extLst>
            </p:cNvPr>
            <p:cNvSpPr txBox="1"/>
            <p:nvPr/>
          </p:nvSpPr>
          <p:spPr>
            <a:xfrm>
              <a:off x="3589739" y="3450682"/>
              <a:ext cx="2401011" cy="707886"/>
            </a:xfrm>
            <a:prstGeom prst="rect">
              <a:avLst/>
            </a:prstGeom>
            <a:noFill/>
          </p:spPr>
          <p:txBody>
            <a:bodyPr wrap="square" rtlCol="0">
              <a:spAutoFit/>
            </a:bodyPr>
            <a:lstStyle/>
            <a:p>
              <a:pPr algn="ctr"/>
              <a:r>
                <a:rPr lang="en-US" sz="4000" spc="-150" dirty="0">
                  <a:solidFill>
                    <a:srgbClr val="2F8FD1"/>
                  </a:solidFill>
                  <a:latin typeface="Lato" panose="020F0502020204030203" pitchFamily="34" charset="0"/>
                  <a:ea typeface="Lato" panose="020F0502020204030203" pitchFamily="34" charset="0"/>
                  <a:cs typeface="Lato" panose="020F0502020204030203" pitchFamily="34" charset="0"/>
                </a:rPr>
                <a:t>TO PAY</a:t>
              </a:r>
              <a:endParaRPr lang="en-US" sz="6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5" name="Group 274">
            <a:extLst>
              <a:ext uri="{FF2B5EF4-FFF2-40B4-BE49-F238E27FC236}">
                <a16:creationId xmlns:a16="http://schemas.microsoft.com/office/drawing/2014/main" id="{C3DD7884-6C46-4AE4-BD50-073E3C474F5C}"/>
              </a:ext>
            </a:extLst>
          </p:cNvPr>
          <p:cNvGrpSpPr/>
          <p:nvPr/>
        </p:nvGrpSpPr>
        <p:grpSpPr>
          <a:xfrm>
            <a:off x="6579820" y="4258251"/>
            <a:ext cx="2461032" cy="1262006"/>
            <a:chOff x="3640794" y="4033399"/>
            <a:chExt cx="2461032" cy="1262006"/>
          </a:xfrm>
        </p:grpSpPr>
        <p:sp>
          <p:nvSpPr>
            <p:cNvPr id="276" name="Rectangle 275">
              <a:extLst>
                <a:ext uri="{FF2B5EF4-FFF2-40B4-BE49-F238E27FC236}">
                  <a16:creationId xmlns:a16="http://schemas.microsoft.com/office/drawing/2014/main" id="{61BE9DAC-B5FA-461A-85A2-CC131C28033A}"/>
                </a:ext>
              </a:extLst>
            </p:cNvPr>
            <p:cNvSpPr/>
            <p:nvPr/>
          </p:nvSpPr>
          <p:spPr>
            <a:xfrm>
              <a:off x="3700815" y="4033399"/>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7" name="TextBox 276">
              <a:extLst>
                <a:ext uri="{FF2B5EF4-FFF2-40B4-BE49-F238E27FC236}">
                  <a16:creationId xmlns:a16="http://schemas.microsoft.com/office/drawing/2014/main" id="{510AC511-ADB7-4A24-9A8E-034534D4EC77}"/>
                </a:ext>
              </a:extLst>
            </p:cNvPr>
            <p:cNvSpPr txBox="1"/>
            <p:nvPr/>
          </p:nvSpPr>
          <p:spPr>
            <a:xfrm>
              <a:off x="3658127" y="4082214"/>
              <a:ext cx="2401011" cy="646331"/>
            </a:xfrm>
            <a:prstGeom prst="rect">
              <a:avLst/>
            </a:prstGeom>
            <a:noFill/>
          </p:spPr>
          <p:txBody>
            <a:bodyPr wrap="square" rtlCol="0">
              <a:spAutoFit/>
            </a:bodyPr>
            <a:lstStyle/>
            <a:p>
              <a:pPr algn="ctr"/>
              <a:r>
                <a:rPr lang="en-US" sz="3600" spc="-150" dirty="0">
                  <a:solidFill>
                    <a:srgbClr val="2F8FD1"/>
                  </a:solidFill>
                  <a:latin typeface="Lato" panose="020F0502020204030203" pitchFamily="34" charset="0"/>
                  <a:ea typeface="Lato" panose="020F0502020204030203" pitchFamily="34" charset="0"/>
                  <a:cs typeface="Lato" panose="020F0502020204030203" pitchFamily="34" charset="0"/>
                </a:rPr>
                <a:t>YOU CAN</a:t>
              </a:r>
              <a:endPar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sp>
          <p:nvSpPr>
            <p:cNvPr id="278" name="TextBox 277">
              <a:extLst>
                <a:ext uri="{FF2B5EF4-FFF2-40B4-BE49-F238E27FC236}">
                  <a16:creationId xmlns:a16="http://schemas.microsoft.com/office/drawing/2014/main" id="{F3211381-846F-490E-9490-40FC4DD91936}"/>
                </a:ext>
              </a:extLst>
            </p:cNvPr>
            <p:cNvSpPr txBox="1"/>
            <p:nvPr/>
          </p:nvSpPr>
          <p:spPr>
            <a:xfrm>
              <a:off x="3640794" y="4612501"/>
              <a:ext cx="2401011" cy="584775"/>
            </a:xfrm>
            <a:prstGeom prst="rect">
              <a:avLst/>
            </a:prstGeom>
            <a:noFill/>
          </p:spPr>
          <p:txBody>
            <a:bodyPr wrap="square" rtlCol="0">
              <a:spAutoFit/>
            </a:bodyPr>
            <a:lstStyle/>
            <a:p>
              <a:pPr algn="ctr"/>
              <a:r>
                <a:rPr lang="en-US" sz="3200" spc="-150" dirty="0">
                  <a:solidFill>
                    <a:srgbClr val="2F8FD1"/>
                  </a:solidFill>
                  <a:latin typeface="Lato" panose="020F0502020204030203" pitchFamily="34" charset="0"/>
                  <a:ea typeface="Lato" panose="020F0502020204030203" pitchFamily="34" charset="0"/>
                  <a:cs typeface="Lato" panose="020F0502020204030203" pitchFamily="34" charset="0"/>
                </a:rPr>
                <a:t>RELOCATE</a:t>
              </a:r>
              <a:endPar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endParaRPr>
            </a:p>
          </p:txBody>
        </p:sp>
      </p:grpSp>
      <p:grpSp>
        <p:nvGrpSpPr>
          <p:cNvPr id="279" name="Group 278">
            <a:extLst>
              <a:ext uri="{FF2B5EF4-FFF2-40B4-BE49-F238E27FC236}">
                <a16:creationId xmlns:a16="http://schemas.microsoft.com/office/drawing/2014/main" id="{82BFE894-7964-47BF-A248-599A2C2885AE}"/>
              </a:ext>
            </a:extLst>
          </p:cNvPr>
          <p:cNvGrpSpPr/>
          <p:nvPr/>
        </p:nvGrpSpPr>
        <p:grpSpPr>
          <a:xfrm>
            <a:off x="-229002" y="2892765"/>
            <a:ext cx="3558857" cy="1262006"/>
            <a:chOff x="154754" y="966660"/>
            <a:chExt cx="3558857" cy="1262006"/>
          </a:xfrm>
        </p:grpSpPr>
        <p:sp>
          <p:nvSpPr>
            <p:cNvPr id="280" name="Rectangle 279">
              <a:extLst>
                <a:ext uri="{FF2B5EF4-FFF2-40B4-BE49-F238E27FC236}">
                  <a16:creationId xmlns:a16="http://schemas.microsoft.com/office/drawing/2014/main" id="{FD9E8BF3-E879-4C02-B246-8E6B1FAC8DAE}"/>
                </a:ext>
              </a:extLst>
            </p:cNvPr>
            <p:cNvSpPr/>
            <p:nvPr/>
          </p:nvSpPr>
          <p:spPr>
            <a:xfrm>
              <a:off x="640963" y="966660"/>
              <a:ext cx="2401011" cy="1262006"/>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1" name="Group 280">
              <a:extLst>
                <a:ext uri="{FF2B5EF4-FFF2-40B4-BE49-F238E27FC236}">
                  <a16:creationId xmlns:a16="http://schemas.microsoft.com/office/drawing/2014/main" id="{0D9B9C20-6514-493A-B4D1-659404DD039D}"/>
                </a:ext>
              </a:extLst>
            </p:cNvPr>
            <p:cNvGrpSpPr/>
            <p:nvPr/>
          </p:nvGrpSpPr>
          <p:grpSpPr>
            <a:xfrm>
              <a:off x="154754" y="1014667"/>
              <a:ext cx="3558857" cy="1066424"/>
              <a:chOff x="154754" y="1014667"/>
              <a:chExt cx="3558857" cy="1066424"/>
            </a:xfrm>
          </p:grpSpPr>
          <p:sp>
            <p:nvSpPr>
              <p:cNvPr id="282" name="TextBox 281">
                <a:extLst>
                  <a:ext uri="{FF2B5EF4-FFF2-40B4-BE49-F238E27FC236}">
                    <a16:creationId xmlns:a16="http://schemas.microsoft.com/office/drawing/2014/main" id="{F4285342-6C9C-4560-A37F-4B21A5A023CD}"/>
                  </a:ext>
                </a:extLst>
              </p:cNvPr>
              <p:cNvSpPr txBox="1"/>
              <p:nvPr/>
            </p:nvSpPr>
            <p:spPr>
              <a:xfrm>
                <a:off x="154754" y="1014667"/>
                <a:ext cx="2401011" cy="846386"/>
              </a:xfrm>
              <a:prstGeom prst="rect">
                <a:avLst/>
              </a:prstGeom>
              <a:noFill/>
            </p:spPr>
            <p:txBody>
              <a:bodyPr wrap="square" rtlCol="0">
                <a:spAutoFit/>
              </a:bodyPr>
              <a:lstStyle/>
              <a:p>
                <a:pPr algn="ctr"/>
                <a:r>
                  <a:rPr lang="en-US" sz="4900" b="1" spc="-150" dirty="0">
                    <a:solidFill>
                      <a:srgbClr val="2F8FD1"/>
                    </a:solidFill>
                    <a:latin typeface="Lato" panose="020F0502020204030203" pitchFamily="34" charset="0"/>
                    <a:ea typeface="Lato" panose="020F0502020204030203" pitchFamily="34" charset="0"/>
                    <a:cs typeface="Lato" panose="020F0502020204030203" pitchFamily="34" charset="0"/>
                  </a:rPr>
                  <a:t>90%</a:t>
                </a:r>
              </a:p>
            </p:txBody>
          </p:sp>
          <p:sp>
            <p:nvSpPr>
              <p:cNvPr id="283" name="TextBox 282">
                <a:extLst>
                  <a:ext uri="{FF2B5EF4-FFF2-40B4-BE49-F238E27FC236}">
                    <a16:creationId xmlns:a16="http://schemas.microsoft.com/office/drawing/2014/main" id="{54C40A39-2AB6-492B-9A5B-1B11134159FD}"/>
                  </a:ext>
                </a:extLst>
              </p:cNvPr>
              <p:cNvSpPr txBox="1"/>
              <p:nvPr/>
            </p:nvSpPr>
            <p:spPr>
              <a:xfrm>
                <a:off x="1300343" y="1047806"/>
                <a:ext cx="2401011" cy="400110"/>
              </a:xfrm>
              <a:prstGeom prst="rect">
                <a:avLst/>
              </a:prstGeom>
              <a:noFill/>
            </p:spPr>
            <p:txBody>
              <a:bodyPr wrap="square" rtlCol="0">
                <a:spAutoFit/>
              </a:bodyPr>
              <a:lstStyle/>
              <a:p>
                <a:pPr algn="ctr"/>
                <a:r>
                  <a:rPr lang="en-US" sz="2000" spc="-150" dirty="0">
                    <a:solidFill>
                      <a:srgbClr val="2F8FD1"/>
                    </a:solidFill>
                    <a:latin typeface="Lato" panose="020F0502020204030203" pitchFamily="34" charset="0"/>
                    <a:ea typeface="Lato" panose="020F0502020204030203" pitchFamily="34" charset="0"/>
                    <a:cs typeface="Lato" panose="020F0502020204030203" pitchFamily="34" charset="0"/>
                  </a:rPr>
                  <a:t>STAY IN</a:t>
                </a:r>
              </a:p>
            </p:txBody>
          </p:sp>
          <p:sp>
            <p:nvSpPr>
              <p:cNvPr id="284" name="TextBox 283">
                <a:extLst>
                  <a:ext uri="{FF2B5EF4-FFF2-40B4-BE49-F238E27FC236}">
                    <a16:creationId xmlns:a16="http://schemas.microsoft.com/office/drawing/2014/main" id="{003C5D17-3EC0-4CD6-A174-A2AF5714AD84}"/>
                  </a:ext>
                </a:extLst>
              </p:cNvPr>
              <p:cNvSpPr txBox="1"/>
              <p:nvPr/>
            </p:nvSpPr>
            <p:spPr>
              <a:xfrm>
                <a:off x="1312600" y="1301749"/>
                <a:ext cx="2401011" cy="430887"/>
              </a:xfrm>
              <a:prstGeom prst="rect">
                <a:avLst/>
              </a:prstGeom>
              <a:noFill/>
            </p:spPr>
            <p:txBody>
              <a:bodyPr wrap="square" rtlCol="0">
                <a:spAutoFit/>
              </a:bodyPr>
              <a:lstStyle/>
              <a:p>
                <a:pPr algn="ctr"/>
                <a:r>
                  <a:rPr lang="en-US" sz="2200" spc="-150" dirty="0">
                    <a:solidFill>
                      <a:srgbClr val="2F8FD1"/>
                    </a:solidFill>
                    <a:latin typeface="Lato" panose="020F0502020204030203" pitchFamily="34" charset="0"/>
                    <a:ea typeface="Lato" panose="020F0502020204030203" pitchFamily="34" charset="0"/>
                    <a:cs typeface="Lato" panose="020F0502020204030203" pitchFamily="34" charset="0"/>
                  </a:rPr>
                  <a:t>WORK</a:t>
                </a:r>
              </a:p>
            </p:txBody>
          </p:sp>
          <p:sp>
            <p:nvSpPr>
              <p:cNvPr id="285" name="TextBox 284">
                <a:extLst>
                  <a:ext uri="{FF2B5EF4-FFF2-40B4-BE49-F238E27FC236}">
                    <a16:creationId xmlns:a16="http://schemas.microsoft.com/office/drawing/2014/main" id="{2EA73FD9-C3CC-4E8D-9D57-9512BE9B46BD}"/>
                  </a:ext>
                </a:extLst>
              </p:cNvPr>
              <p:cNvSpPr txBox="1"/>
              <p:nvPr/>
            </p:nvSpPr>
            <p:spPr>
              <a:xfrm>
                <a:off x="338734" y="1757926"/>
                <a:ext cx="3180436" cy="323165"/>
              </a:xfrm>
              <a:prstGeom prst="rect">
                <a:avLst/>
              </a:prstGeom>
              <a:noFill/>
            </p:spPr>
            <p:txBody>
              <a:bodyPr wrap="square" rtlCol="0">
                <a:spAutoFit/>
              </a:bodyPr>
              <a:lstStyle/>
              <a:p>
                <a:pPr algn="ctr"/>
                <a:r>
                  <a:rPr lang="en-US" sz="1500" dirty="0">
                    <a:solidFill>
                      <a:srgbClr val="2F8FD1"/>
                    </a:solidFill>
                    <a:latin typeface="Lato" panose="020F0502020204030203" pitchFamily="34" charset="0"/>
                    <a:ea typeface="Lato" panose="020F0502020204030203" pitchFamily="34" charset="0"/>
                    <a:cs typeface="Lato" panose="020F0502020204030203" pitchFamily="34" charset="0"/>
                  </a:rPr>
                  <a:t>POST-APPRENTICESHIP</a:t>
                </a:r>
              </a:p>
            </p:txBody>
          </p:sp>
        </p:grpSp>
      </p:grpSp>
      <p:pic>
        <p:nvPicPr>
          <p:cNvPr id="34" name="Picture 33">
            <a:extLst>
              <a:ext uri="{FF2B5EF4-FFF2-40B4-BE49-F238E27FC236}">
                <a16:creationId xmlns:a16="http://schemas.microsoft.com/office/drawing/2014/main" id="{5F0351B5-9947-4020-B29C-676E604778E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1769" y="5747804"/>
            <a:ext cx="1369156" cy="883482"/>
          </a:xfrm>
          <a:prstGeom prst="rect">
            <a:avLst/>
          </a:prstGeom>
        </p:spPr>
      </p:pic>
      <p:sp>
        <p:nvSpPr>
          <p:cNvPr id="3" name="Rectangle 2">
            <a:extLst>
              <a:ext uri="{FF2B5EF4-FFF2-40B4-BE49-F238E27FC236}">
                <a16:creationId xmlns:a16="http://schemas.microsoft.com/office/drawing/2014/main" id="{24FB8356-CFE9-44F1-9EF9-68A172F4383D}"/>
              </a:ext>
            </a:extLst>
          </p:cNvPr>
          <p:cNvSpPr/>
          <p:nvPr/>
        </p:nvSpPr>
        <p:spPr>
          <a:xfrm>
            <a:off x="2583167" y="5842263"/>
            <a:ext cx="5217964" cy="630307"/>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E85945E-5896-49F0-BEF3-BB54F43C9DB9}"/>
              </a:ext>
            </a:extLst>
          </p:cNvPr>
          <p:cNvSpPr txBox="1"/>
          <p:nvPr/>
        </p:nvSpPr>
        <p:spPr>
          <a:xfrm>
            <a:off x="3135414" y="5861882"/>
            <a:ext cx="4234042" cy="523220"/>
          </a:xfrm>
          <a:prstGeom prst="rect">
            <a:avLst/>
          </a:prstGeom>
          <a:noFill/>
        </p:spPr>
        <p:txBody>
          <a:bodyPr wrap="square" rtlCol="0">
            <a:spAutoFit/>
          </a:bodyPr>
          <a:lstStyle/>
          <a:p>
            <a:pPr algn="ctr"/>
            <a:r>
              <a:rPr lang="en-US" sz="2800" dirty="0">
                <a:solidFill>
                  <a:srgbClr val="2F8FD1"/>
                </a:solidFill>
                <a:latin typeface="Lato" panose="020F0502020204030203" pitchFamily="34" charset="0"/>
                <a:ea typeface="Lato" panose="020F0502020204030203" pitchFamily="34" charset="0"/>
                <a:cs typeface="Lato" panose="020F0502020204030203" pitchFamily="34" charset="0"/>
              </a:rPr>
              <a:t>NOT THE EASY ROUTE</a:t>
            </a:r>
          </a:p>
        </p:txBody>
      </p:sp>
      <p:pic>
        <p:nvPicPr>
          <p:cNvPr id="5" name="Audio 4">
            <a:hlinkClick r:id="" action="ppaction://media"/>
            <a:extLst>
              <a:ext uri="{FF2B5EF4-FFF2-40B4-BE49-F238E27FC236}">
                <a16:creationId xmlns:a16="http://schemas.microsoft.com/office/drawing/2014/main" id="{D22484EE-BD64-423C-8239-0C28EEC0929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489050461"/>
      </p:ext>
    </p:extLst>
  </p:cSld>
  <p:clrMapOvr>
    <a:masterClrMapping/>
  </p:clrMapOvr>
  <mc:AlternateContent xmlns:mc="http://schemas.openxmlformats.org/markup-compatibility/2006" xmlns:p14="http://schemas.microsoft.com/office/powerpoint/2010/main">
    <mc:Choice Requires="p14">
      <p:transition spd="slow" p14:dur="1600" advTm="265297">
        <p:blinds dir="vert"/>
      </p:transition>
    </mc:Choice>
    <mc:Fallback xmlns="">
      <p:transition spd="slow" advTm="2652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par>
                          <p:cTn id="7" fill="hold">
                            <p:stCondLst>
                              <p:cond delay="0"/>
                            </p:stCondLst>
                            <p:childTnLst>
                              <p:par>
                                <p:cTn id="8" presetID="22" presetClass="entr" presetSubtype="4" fill="hold" nodeType="afterEffect">
                                  <p:stCondLst>
                                    <p:cond delay="0"/>
                                  </p:stCondLst>
                                  <p:childTnLst>
                                    <p:set>
                                      <p:cBhvr>
                                        <p:cTn id="9" dur="1" fill="hold">
                                          <p:stCondLst>
                                            <p:cond delay="0"/>
                                          </p:stCondLst>
                                        </p:cTn>
                                        <p:tgtEl>
                                          <p:spTgt spid="246"/>
                                        </p:tgtEl>
                                        <p:attrNameLst>
                                          <p:attrName>style.visibility</p:attrName>
                                        </p:attrNameLst>
                                      </p:cBhvr>
                                      <p:to>
                                        <p:strVal val="visible"/>
                                      </p:to>
                                    </p:set>
                                    <p:animEffect transition="in" filter="wipe(down)">
                                      <p:cBhvr>
                                        <p:cTn id="10" dur="500"/>
                                        <p:tgtEl>
                                          <p:spTgt spid="24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255"/>
                                        </p:tgtEl>
                                        <p:attrNameLst>
                                          <p:attrName>style.visibility</p:attrName>
                                        </p:attrNameLst>
                                      </p:cBhvr>
                                      <p:to>
                                        <p:strVal val="visible"/>
                                      </p:to>
                                    </p:set>
                                    <p:animEffect transition="in" filter="wipe(up)">
                                      <p:cBhvr>
                                        <p:cTn id="14" dur="500"/>
                                        <p:tgtEl>
                                          <p:spTgt spid="255"/>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279"/>
                                        </p:tgtEl>
                                        <p:attrNameLst>
                                          <p:attrName>style.visibility</p:attrName>
                                        </p:attrNameLst>
                                      </p:cBhvr>
                                      <p:to>
                                        <p:strVal val="visible"/>
                                      </p:to>
                                    </p:set>
                                    <p:animEffect transition="in" filter="wipe(up)">
                                      <p:cBhvr>
                                        <p:cTn id="18" dur="500"/>
                                        <p:tgtEl>
                                          <p:spTgt spid="279"/>
                                        </p:tgtEl>
                                      </p:cBhvr>
                                    </p:animEffect>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247"/>
                                        </p:tgtEl>
                                        <p:attrNameLst>
                                          <p:attrName>style.visibility</p:attrName>
                                        </p:attrNameLst>
                                      </p:cBhvr>
                                      <p:to>
                                        <p:strVal val="visible"/>
                                      </p:to>
                                    </p:set>
                                    <p:animEffect transition="in" filter="wipe(up)">
                                      <p:cBhvr>
                                        <p:cTn id="22" dur="500"/>
                                        <p:tgtEl>
                                          <p:spTgt spid="247"/>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275"/>
                                        </p:tgtEl>
                                        <p:attrNameLst>
                                          <p:attrName>style.visibility</p:attrName>
                                        </p:attrNameLst>
                                      </p:cBhvr>
                                      <p:to>
                                        <p:strVal val="visible"/>
                                      </p:to>
                                    </p:set>
                                    <p:animEffect transition="in" filter="wipe(down)">
                                      <p:cBhvr>
                                        <p:cTn id="26" dur="500"/>
                                        <p:tgtEl>
                                          <p:spTgt spid="275"/>
                                        </p:tgtEl>
                                      </p:cBhvr>
                                    </p:animEffect>
                                  </p:childTnLst>
                                </p:cTn>
                              </p:par>
                            </p:childTnLst>
                          </p:cTn>
                        </p:par>
                        <p:par>
                          <p:cTn id="27" fill="hold">
                            <p:stCondLst>
                              <p:cond delay="2500"/>
                            </p:stCondLst>
                            <p:childTnLst>
                              <p:par>
                                <p:cTn id="28" presetID="22" presetClass="entr" presetSubtype="4" fill="hold" nodeType="afterEffect">
                                  <p:stCondLst>
                                    <p:cond delay="0"/>
                                  </p:stCondLst>
                                  <p:childTnLst>
                                    <p:set>
                                      <p:cBhvr>
                                        <p:cTn id="29" dur="1" fill="hold">
                                          <p:stCondLst>
                                            <p:cond delay="0"/>
                                          </p:stCondLst>
                                        </p:cTn>
                                        <p:tgtEl>
                                          <p:spTgt spid="271"/>
                                        </p:tgtEl>
                                        <p:attrNameLst>
                                          <p:attrName>style.visibility</p:attrName>
                                        </p:attrNameLst>
                                      </p:cBhvr>
                                      <p:to>
                                        <p:strVal val="visible"/>
                                      </p:to>
                                    </p:set>
                                    <p:animEffect transition="in" filter="wipe(down)">
                                      <p:cBhvr>
                                        <p:cTn id="30" dur="500"/>
                                        <p:tgtEl>
                                          <p:spTgt spid="27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266"/>
                                        </p:tgtEl>
                                        <p:attrNameLst>
                                          <p:attrName>style.visibility</p:attrName>
                                        </p:attrNameLst>
                                      </p:cBhvr>
                                      <p:to>
                                        <p:strVal val="visible"/>
                                      </p:to>
                                    </p:set>
                                    <p:animEffect transition="in" filter="wipe(down)">
                                      <p:cBhvr>
                                        <p:cTn id="34" dur="500"/>
                                        <p:tgtEl>
                                          <p:spTgt spid="266"/>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500"/>
                                        <p:tgtEl>
                                          <p:spTgt spid="4"/>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ipe(down)">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5"/>
                </p:tgtEl>
              </p:cMediaNode>
            </p:audio>
          </p:childTnLst>
        </p:cTn>
      </p:par>
    </p:tnLst>
    <p:bldLst>
      <p:bldP spid="3" grpId="0"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descr="Pets at Home.bmp"/>
          <p:cNvPicPr>
            <a:picLocks noChangeAspect="1"/>
          </p:cNvPicPr>
          <p:nvPr/>
        </p:nvPicPr>
        <p:blipFill>
          <a:blip r:embed="rId5" cstate="print"/>
          <a:stretch>
            <a:fillRect/>
          </a:stretch>
        </p:blipFill>
        <p:spPr>
          <a:xfrm>
            <a:off x="2581180" y="2292572"/>
            <a:ext cx="812118" cy="959776"/>
          </a:xfrm>
          <a:prstGeom prst="rect">
            <a:avLst/>
          </a:prstGeom>
        </p:spPr>
      </p:pic>
      <p:sp>
        <p:nvSpPr>
          <p:cNvPr id="36" name="Title 1">
            <a:extLst>
              <a:ext uri="{FF2B5EF4-FFF2-40B4-BE49-F238E27FC236}">
                <a16:creationId xmlns:a16="http://schemas.microsoft.com/office/drawing/2014/main" id="{CD7BD6E9-75B0-49BB-9334-671A22D465FA}"/>
              </a:ext>
            </a:extLst>
          </p:cNvPr>
          <p:cNvSpPr>
            <a:spLocks noGrp="1"/>
          </p:cNvSpPr>
          <p:nvPr>
            <p:ph type="ctrTitle"/>
          </p:nvPr>
        </p:nvSpPr>
        <p:spPr/>
        <p:txBody>
          <a:bodyPr>
            <a:noAutofit/>
          </a:bodyPr>
          <a:lstStyle/>
          <a:p>
            <a:pPr eaLnBrk="1" hangingPunct="1"/>
            <a:r>
              <a:rPr lang="en-GB" altLang="en-US" b="1" dirty="0"/>
              <a:t>Which employers offer apprenticeships?</a:t>
            </a:r>
            <a:br>
              <a:rPr lang="en-GB" altLang="en-US" b="1" dirty="0"/>
            </a:br>
            <a:endParaRPr lang="en-GB" altLang="en-US" b="1" dirty="0">
              <a:solidFill>
                <a:srgbClr val="000000"/>
              </a:solidFill>
            </a:endParaRPr>
          </a:p>
        </p:txBody>
      </p:sp>
      <p:pic>
        <p:nvPicPr>
          <p:cNvPr id="35" name="Picture 34">
            <a:extLst>
              <a:ext uri="{FF2B5EF4-FFF2-40B4-BE49-F238E27FC236}">
                <a16:creationId xmlns:a16="http://schemas.microsoft.com/office/drawing/2014/main" id="{5F0351B5-9947-4020-B29C-676E604778E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pic>
        <p:nvPicPr>
          <p:cNvPr id="7" name="Picture 6" descr="A close up of a sign&#10;&#10;Description automatically generated">
            <a:extLst>
              <a:ext uri="{FF2B5EF4-FFF2-40B4-BE49-F238E27FC236}">
                <a16:creationId xmlns:a16="http://schemas.microsoft.com/office/drawing/2014/main" id="{F3162680-3892-49B4-AD82-7AE1BE59813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54995" y="947111"/>
            <a:ext cx="2094197" cy="727287"/>
          </a:xfrm>
          <a:prstGeom prst="rect">
            <a:avLst/>
          </a:prstGeom>
        </p:spPr>
      </p:pic>
      <p:pic>
        <p:nvPicPr>
          <p:cNvPr id="1026" name="Picture 2" descr="The Cabinet Office - Resource Centre | Esri UK &amp; IrelandResource ...">
            <a:extLst>
              <a:ext uri="{FF2B5EF4-FFF2-40B4-BE49-F238E27FC236}">
                <a16:creationId xmlns:a16="http://schemas.microsoft.com/office/drawing/2014/main" id="{319CC0F2-AF41-4C2C-976E-6B892468864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81584" y="1143011"/>
            <a:ext cx="2297869" cy="11489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itish Gas | money.co.uk">
            <a:extLst>
              <a:ext uri="{FF2B5EF4-FFF2-40B4-BE49-F238E27FC236}">
                <a16:creationId xmlns:a16="http://schemas.microsoft.com/office/drawing/2014/main" id="{ED068DFE-3EA7-4E5F-9B5B-817637F1AC1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581422" y="1025358"/>
            <a:ext cx="2254346" cy="10610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Largest Animal Welfare Charity in the UK | RSPCA">
            <a:extLst>
              <a:ext uri="{FF2B5EF4-FFF2-40B4-BE49-F238E27FC236}">
                <a16:creationId xmlns:a16="http://schemas.microsoft.com/office/drawing/2014/main" id="{28EB5750-84DB-47B4-80EE-54E009ADCDB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68044" y="640443"/>
            <a:ext cx="1588345" cy="96265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ricewaterhouseCoopers - Wikipedia">
            <a:extLst>
              <a:ext uri="{FF2B5EF4-FFF2-40B4-BE49-F238E27FC236}">
                <a16:creationId xmlns:a16="http://schemas.microsoft.com/office/drawing/2014/main" id="{294F5FB5-4CFD-4944-B29E-29994051EC0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305398" y="1654104"/>
            <a:ext cx="1443794" cy="109597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ujitsu Technology Solutions - Wikipedia">
            <a:extLst>
              <a:ext uri="{FF2B5EF4-FFF2-40B4-BE49-F238E27FC236}">
                <a16:creationId xmlns:a16="http://schemas.microsoft.com/office/drawing/2014/main" id="{D1E6A8EF-9A48-46B8-9416-128E00CEFB1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563797" y="2390488"/>
            <a:ext cx="1508042" cy="70872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ome | BAE Systems | International">
            <a:extLst>
              <a:ext uri="{FF2B5EF4-FFF2-40B4-BE49-F238E27FC236}">
                <a16:creationId xmlns:a16="http://schemas.microsoft.com/office/drawing/2014/main" id="{3AF2BA55-7BAD-4262-8EBF-43CAE095F26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607314" y="1803819"/>
            <a:ext cx="2464525" cy="372246"/>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Santander Bank Review (UK) | Pros and Cons | Bobatoo">
            <a:extLst>
              <a:ext uri="{FF2B5EF4-FFF2-40B4-BE49-F238E27FC236}">
                <a16:creationId xmlns:a16="http://schemas.microsoft.com/office/drawing/2014/main" id="{216A0165-C702-4BE9-87F0-F0BCE3B594A9}"/>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242799" y="2205850"/>
            <a:ext cx="2374665" cy="85009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Logo - Brand Elements">
            <a:extLst>
              <a:ext uri="{FF2B5EF4-FFF2-40B4-BE49-F238E27FC236}">
                <a16:creationId xmlns:a16="http://schemas.microsoft.com/office/drawing/2014/main" id="{A4ACC3BD-0551-4043-864A-F71D768CFD69}"/>
              </a:ext>
            </a:extLst>
          </p:cNvPr>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4278" t="34304" r="14278" b="35394"/>
          <a:stretch/>
        </p:blipFill>
        <p:spPr bwMode="auto">
          <a:xfrm>
            <a:off x="225222" y="2389345"/>
            <a:ext cx="2017830" cy="42197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RBS (Royal Bank of Scotland) down? Current problems and issues ...">
            <a:extLst>
              <a:ext uri="{FF2B5EF4-FFF2-40B4-BE49-F238E27FC236}">
                <a16:creationId xmlns:a16="http://schemas.microsoft.com/office/drawing/2014/main" id="{76F38D10-D18E-478E-9C9A-FBA307359D16}"/>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630550" y="3394562"/>
            <a:ext cx="1526814" cy="625994"/>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ASOS CEO Nick Beighton - Coronavirus is taking its toll on retail ...">
            <a:extLst>
              <a:ext uri="{FF2B5EF4-FFF2-40B4-BE49-F238E27FC236}">
                <a16:creationId xmlns:a16="http://schemas.microsoft.com/office/drawing/2014/main" id="{C3B7712D-60FE-46F0-8F19-C11F326FE0DD}"/>
              </a:ext>
            </a:extLst>
          </p:cNvPr>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4105" t="22187" r="5544" b="29434"/>
          <a:stretch/>
        </p:blipFill>
        <p:spPr bwMode="auto">
          <a:xfrm>
            <a:off x="260158" y="3113213"/>
            <a:ext cx="1249420" cy="382816"/>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IBM Global Services - Wikipedia">
            <a:extLst>
              <a:ext uri="{FF2B5EF4-FFF2-40B4-BE49-F238E27FC236}">
                <a16:creationId xmlns:a16="http://schemas.microsoft.com/office/drawing/2014/main" id="{EEFC164E-F47E-4EAA-A970-15CA0D69BE71}"/>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71831" y="3892154"/>
            <a:ext cx="1178658" cy="4714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Rolls-Royce">
            <a:extLst>
              <a:ext uri="{FF2B5EF4-FFF2-40B4-BE49-F238E27FC236}">
                <a16:creationId xmlns:a16="http://schemas.microsoft.com/office/drawing/2014/main" id="{D2F232A0-3BC0-4342-ABE4-607DCE680623}"/>
              </a:ext>
            </a:extLst>
          </p:cNvPr>
          <p:cNvPicPr>
            <a:picLocks noChangeAspect="1" noChangeArrowheads="1"/>
          </p:cNvPicPr>
          <p:nvPr/>
        </p:nvPicPr>
        <p:blipFill rotWithShape="1">
          <a:blip r:embed="rId19">
            <a:extLst>
              <a:ext uri="{28A0092B-C50C-407E-A947-70E740481C1C}">
                <a14:useLocalDpi xmlns:a14="http://schemas.microsoft.com/office/drawing/2010/main" val="0"/>
              </a:ext>
            </a:extLst>
          </a:blip>
          <a:srcRect l="31026" t="19291" r="30793" b="19313"/>
          <a:stretch/>
        </p:blipFill>
        <p:spPr bwMode="auto">
          <a:xfrm>
            <a:off x="3534400" y="3085732"/>
            <a:ext cx="752475" cy="12099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GlaxoSmithKline - Wikipedia">
            <a:extLst>
              <a:ext uri="{FF2B5EF4-FFF2-40B4-BE49-F238E27FC236}">
                <a16:creationId xmlns:a16="http://schemas.microsoft.com/office/drawing/2014/main" id="{16ACD3F0-DF77-44DB-BFAE-6965C9C28861}"/>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512613" y="3832000"/>
            <a:ext cx="861526" cy="74168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Network Rail Logo">
            <a:extLst>
              <a:ext uri="{FF2B5EF4-FFF2-40B4-BE49-F238E27FC236}">
                <a16:creationId xmlns:a16="http://schemas.microsoft.com/office/drawing/2014/main" id="{C06D7C3A-59EE-42B3-A6D3-BDF1C1635BD5}"/>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917186" y="3283376"/>
            <a:ext cx="1990268" cy="7463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TV in Multi Million Pound Rebrand - DTF Digital">
            <a:extLst>
              <a:ext uri="{FF2B5EF4-FFF2-40B4-BE49-F238E27FC236}">
                <a16:creationId xmlns:a16="http://schemas.microsoft.com/office/drawing/2014/main" id="{CB4C2272-B21F-4733-951A-E52E2F85BBA1}"/>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7293465" y="2966560"/>
            <a:ext cx="1381312" cy="70088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descr="Mini introduces new logo">
            <a:extLst>
              <a:ext uri="{FF2B5EF4-FFF2-40B4-BE49-F238E27FC236}">
                <a16:creationId xmlns:a16="http://schemas.microsoft.com/office/drawing/2014/main" id="{D80AEEF6-16F7-4793-A456-A3D31F1B474D}"/>
              </a:ext>
            </a:extLst>
          </p:cNvPr>
          <p:cNvPicPr>
            <a:picLocks noChangeAspect="1" noChangeArrowheads="1"/>
          </p:cNvPicPr>
          <p:nvPr/>
        </p:nvPicPr>
        <p:blipFill rotWithShape="1">
          <a:blip r:embed="rId23" cstate="print">
            <a:extLst>
              <a:ext uri="{28A0092B-C50C-407E-A947-70E740481C1C}">
                <a14:useLocalDpi xmlns:a14="http://schemas.microsoft.com/office/drawing/2010/main" val="0"/>
              </a:ext>
            </a:extLst>
          </a:blip>
          <a:srcRect l="10625" t="17512" r="9838" b="19003"/>
          <a:stretch/>
        </p:blipFill>
        <p:spPr bwMode="auto">
          <a:xfrm>
            <a:off x="7727118" y="3879271"/>
            <a:ext cx="1356449" cy="60901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4" descr="BMW logo PNG">
            <a:extLst>
              <a:ext uri="{FF2B5EF4-FFF2-40B4-BE49-F238E27FC236}">
                <a16:creationId xmlns:a16="http://schemas.microsoft.com/office/drawing/2014/main" id="{DE45D17A-A271-45A2-AD69-4D00CEBE0FBE}"/>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6790152" y="3746430"/>
            <a:ext cx="874695" cy="87469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6" descr="EE logo | Logok">
            <a:extLst>
              <a:ext uri="{FF2B5EF4-FFF2-40B4-BE49-F238E27FC236}">
                <a16:creationId xmlns:a16="http://schemas.microsoft.com/office/drawing/2014/main" id="{C4C0323C-F0D5-43B8-803D-C60B4E7C1094}"/>
              </a:ext>
            </a:extLst>
          </p:cNvPr>
          <p:cNvPicPr>
            <a:picLocks noChangeAspect="1" noChangeArrowheads="1"/>
          </p:cNvPicPr>
          <p:nvPr/>
        </p:nvPicPr>
        <p:blipFill rotWithShape="1">
          <a:blip r:embed="rId25">
            <a:extLst>
              <a:ext uri="{28A0092B-C50C-407E-A947-70E740481C1C}">
                <a14:useLocalDpi xmlns:a14="http://schemas.microsoft.com/office/drawing/2010/main" val="0"/>
              </a:ext>
            </a:extLst>
          </a:blip>
          <a:srcRect l="35196" t="15641" r="35391" b="16645"/>
          <a:stretch/>
        </p:blipFill>
        <p:spPr bwMode="auto">
          <a:xfrm>
            <a:off x="5651958" y="3924069"/>
            <a:ext cx="752476" cy="1299237"/>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Welcome to Specsavers Opticians | Specsavers UK">
            <a:extLst>
              <a:ext uri="{FF2B5EF4-FFF2-40B4-BE49-F238E27FC236}">
                <a16:creationId xmlns:a16="http://schemas.microsoft.com/office/drawing/2014/main" id="{175A578E-0F15-4245-AFD4-3A05704D45CF}"/>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7218539" y="4796644"/>
            <a:ext cx="1530653" cy="60624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0">
            <a:extLst>
              <a:ext uri="{FF2B5EF4-FFF2-40B4-BE49-F238E27FC236}">
                <a16:creationId xmlns:a16="http://schemas.microsoft.com/office/drawing/2014/main" id="{A73B31EB-25F5-4F44-ACAC-2A5C4731FB95}"/>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7664847" y="5835727"/>
            <a:ext cx="1390857" cy="39649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2" descr="Starbucks Logo Vector (.AI) Free Download">
            <a:extLst>
              <a:ext uri="{FF2B5EF4-FFF2-40B4-BE49-F238E27FC236}">
                <a16:creationId xmlns:a16="http://schemas.microsoft.com/office/drawing/2014/main" id="{A0B09AD9-620D-4F5D-A6B4-298D151A4213}"/>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6219498" y="5237813"/>
            <a:ext cx="1138034" cy="114184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4" descr="British Airways logo evolution | Logo Design Love">
            <a:extLst>
              <a:ext uri="{FF2B5EF4-FFF2-40B4-BE49-F238E27FC236}">
                <a16:creationId xmlns:a16="http://schemas.microsoft.com/office/drawing/2014/main" id="{B334CF4D-8F38-4776-AB86-CE371E966B9F}"/>
              </a:ext>
            </a:extLst>
          </p:cNvPr>
          <p:cNvPicPr>
            <a:picLocks noChangeAspect="1" noChangeArrowheads="1"/>
          </p:cNvPicPr>
          <p:nvPr/>
        </p:nvPicPr>
        <p:blipFill rotWithShape="1">
          <a:blip r:embed="rId29">
            <a:extLst>
              <a:ext uri="{28A0092B-C50C-407E-A947-70E740481C1C}">
                <a14:useLocalDpi xmlns:a14="http://schemas.microsoft.com/office/drawing/2010/main" val="0"/>
              </a:ext>
            </a:extLst>
          </a:blip>
          <a:srcRect l="6152" t="35736" r="3425" b="43517"/>
          <a:stretch/>
        </p:blipFill>
        <p:spPr bwMode="auto">
          <a:xfrm>
            <a:off x="3449364" y="5936155"/>
            <a:ext cx="2756948" cy="48455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6" descr="Working as a Chef at Greene King: employee reviews about Pay ...">
            <a:extLst>
              <a:ext uri="{FF2B5EF4-FFF2-40B4-BE49-F238E27FC236}">
                <a16:creationId xmlns:a16="http://schemas.microsoft.com/office/drawing/2014/main" id="{6B65649F-D0C3-437A-B3A8-30F62EAF7A86}"/>
              </a:ext>
            </a:extLst>
          </p:cNvPr>
          <p:cNvPicPr>
            <a:picLocks noChangeAspect="1" noChangeArrowheads="1"/>
          </p:cNvPicPr>
          <p:nvPr/>
        </p:nvPicPr>
        <p:blipFill rotWithShape="1">
          <a:blip r:embed="rId30" cstate="print">
            <a:extLst>
              <a:ext uri="{28A0092B-C50C-407E-A947-70E740481C1C}">
                <a14:useLocalDpi xmlns:a14="http://schemas.microsoft.com/office/drawing/2010/main" val="0"/>
              </a:ext>
            </a:extLst>
          </a:blip>
          <a:srcRect l="8405" t="26178" r="8217" b="30535"/>
          <a:stretch/>
        </p:blipFill>
        <p:spPr bwMode="auto">
          <a:xfrm>
            <a:off x="4286875" y="5028433"/>
            <a:ext cx="1342285" cy="696870"/>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a:extLst>
              <a:ext uri="{FF2B5EF4-FFF2-40B4-BE49-F238E27FC236}">
                <a16:creationId xmlns:a16="http://schemas.microsoft.com/office/drawing/2014/main" id="{ADDCA5BD-4143-4203-A972-201234AC27E2}"/>
              </a:ext>
            </a:extLst>
          </p:cNvPr>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2858780" y="5029580"/>
            <a:ext cx="1347399" cy="702991"/>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a:extLst>
              <a:ext uri="{FF2B5EF4-FFF2-40B4-BE49-F238E27FC236}">
                <a16:creationId xmlns:a16="http://schemas.microsoft.com/office/drawing/2014/main" id="{0EB5117C-559F-4F86-949F-5895D677C70E}"/>
              </a:ext>
            </a:extLst>
          </p:cNvPr>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1245398" y="5028433"/>
            <a:ext cx="1496788" cy="657443"/>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a:extLst>
              <a:ext uri="{FF2B5EF4-FFF2-40B4-BE49-F238E27FC236}">
                <a16:creationId xmlns:a16="http://schemas.microsoft.com/office/drawing/2014/main" id="{D98290E5-2F96-4320-9FFE-AC0E7A6CBA69}"/>
              </a:ext>
            </a:extLst>
          </p:cNvPr>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88937" y="4641763"/>
            <a:ext cx="1261528" cy="567234"/>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Sky logos | Sky Group">
            <a:extLst>
              <a:ext uri="{FF2B5EF4-FFF2-40B4-BE49-F238E27FC236}">
                <a16:creationId xmlns:a16="http://schemas.microsoft.com/office/drawing/2014/main" id="{83A71632-A99D-468D-A471-4994EFF196D7}"/>
              </a:ext>
            </a:extLst>
          </p:cNvPr>
          <p:cNvPicPr>
            <a:picLocks noChangeAspect="1" noChangeArrowheads="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1921051" y="5837997"/>
            <a:ext cx="1214669" cy="743563"/>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descr="logok.org/wp-content/uploads/2015/09/Google-log...">
            <a:extLst>
              <a:ext uri="{FF2B5EF4-FFF2-40B4-BE49-F238E27FC236}">
                <a16:creationId xmlns:a16="http://schemas.microsoft.com/office/drawing/2014/main" id="{287BF74B-9BF5-4C41-8C34-31EAB2DF26E0}"/>
              </a:ext>
            </a:extLst>
          </p:cNvPr>
          <p:cNvPicPr>
            <a:picLocks noChangeAspect="1" noChangeArrowheads="1"/>
          </p:cNvPicPr>
          <p:nvPr/>
        </p:nvPicPr>
        <p:blipFill rotWithShape="1">
          <a:blip r:embed="rId35">
            <a:extLst>
              <a:ext uri="{28A0092B-C50C-407E-A947-70E740481C1C}">
                <a14:useLocalDpi xmlns:a14="http://schemas.microsoft.com/office/drawing/2010/main" val="0"/>
              </a:ext>
            </a:extLst>
          </a:blip>
          <a:srcRect l="13388" t="36942" r="12518" b="29969"/>
          <a:stretch/>
        </p:blipFill>
        <p:spPr bwMode="auto">
          <a:xfrm>
            <a:off x="1547982" y="4193843"/>
            <a:ext cx="2361831" cy="849225"/>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2099960D-90F3-4CDF-976A-F31105C0D6F5}"/>
              </a:ext>
            </a:extLst>
          </p:cNvPr>
          <p:cNvPicPr>
            <a:picLocks noChangeAspect="1"/>
          </p:cNvPicPr>
          <p:nvPr>
            <a:audioFile r:link="rId2"/>
            <p:extLst>
              <p:ext uri="{DAA4B4D4-6D71-4841-9C94-3DE7FCFB9230}">
                <p14:media xmlns:p14="http://schemas.microsoft.com/office/powerpoint/2010/main" r:embed="rId1"/>
              </p:ext>
            </p:extLst>
          </p:nvPr>
        </p:nvPicPr>
        <p:blipFill>
          <a:blip r:embed="rId3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584546190"/>
      </p:ext>
    </p:extLst>
  </p:cSld>
  <p:clrMapOvr>
    <a:masterClrMapping/>
  </p:clrMapOvr>
  <mc:AlternateContent xmlns:mc="http://schemas.openxmlformats.org/markup-compatibility/2006" xmlns:p14="http://schemas.microsoft.com/office/powerpoint/2010/main">
    <mc:Choice Requires="p14">
      <p:transition spd="slow" p14:dur="1600" advTm="67324">
        <p:blinds dir="vert"/>
      </p:transition>
    </mc:Choice>
    <mc:Fallback xmlns="">
      <p:transition spd="slow" advTm="6732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JCB Higher &amp; Degree Apprenticeships</a:t>
            </a:r>
          </a:p>
        </p:txBody>
      </p:sp>
      <p:sp>
        <p:nvSpPr>
          <p:cNvPr id="3" name="Subtitle 2"/>
          <p:cNvSpPr>
            <a:spLocks noGrp="1"/>
          </p:cNvSpPr>
          <p:nvPr>
            <p:ph type="subTitle" idx="1"/>
          </p:nvPr>
        </p:nvSpPr>
        <p:spPr/>
        <p:txBody>
          <a:bodyPr/>
          <a:lstStyle/>
          <a:p>
            <a:r>
              <a:rPr lang="en-GB" dirty="0"/>
              <a:t>Nihal Dhillon</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3274" b="13977"/>
          <a:stretch/>
        </p:blipFill>
        <p:spPr>
          <a:xfrm>
            <a:off x="7967143" y="875404"/>
            <a:ext cx="1111454" cy="801792"/>
          </a:xfrm>
          <a:prstGeom prst="rect">
            <a:avLst/>
          </a:prstGeom>
        </p:spPr>
      </p:pic>
      <p:pic>
        <p:nvPicPr>
          <p:cNvPr id="5" name="Audio 4">
            <a:hlinkClick r:id="" action="ppaction://media"/>
            <a:extLst>
              <a:ext uri="{FF2B5EF4-FFF2-40B4-BE49-F238E27FC236}">
                <a16:creationId xmlns:a16="http://schemas.microsoft.com/office/drawing/2014/main" id="{F96679AE-123B-4719-9E0F-A61F4D21ED1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794726478"/>
      </p:ext>
    </p:extLst>
  </p:cSld>
  <p:clrMapOvr>
    <a:masterClrMapping/>
  </p:clrMapOvr>
  <mc:AlternateContent xmlns:mc="http://schemas.openxmlformats.org/markup-compatibility/2006" xmlns:p14="http://schemas.microsoft.com/office/powerpoint/2010/main">
    <mc:Choice Requires="p14">
      <p:transition spd="med" p14:dur="700" advTm="57734">
        <p:fade/>
      </p:transition>
    </mc:Choice>
    <mc:Fallback xmlns="">
      <p:transition spd="med" advTm="5773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2587824" y="1426980"/>
            <a:ext cx="3581400" cy="830997"/>
          </a:xfrm>
          <a:prstGeom prst="rect">
            <a:avLst/>
          </a:prstGeom>
          <a:noFill/>
        </p:spPr>
        <p:txBody>
          <a:bodyPr wrap="square" rtlCol="0">
            <a:spAutoFit/>
          </a:bodyPr>
          <a:lstStyle/>
          <a:p>
            <a:pPr algn="ctr"/>
            <a:endParaRPr lang="en-US" sz="4800" b="1" spc="-150" dirty="0">
              <a:solidFill>
                <a:schemeClr val="tx1">
                  <a:lumMod val="85000"/>
                  <a:lumOff val="15000"/>
                </a:schemeClr>
              </a:solidFill>
              <a:latin typeface="Montserrat" panose="02000505000000020004" pitchFamily="2" charset="0"/>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2576" y="1052736"/>
            <a:ext cx="4495800" cy="4495800"/>
          </a:xfrm>
          <a:prstGeom prst="rect">
            <a:avLst/>
          </a:prstGeom>
        </p:spPr>
      </p:pic>
      <p:cxnSp>
        <p:nvCxnSpPr>
          <p:cNvPr id="15" name="Straight Connector 14"/>
          <p:cNvCxnSpPr>
            <a:cxnSpLocks/>
          </p:cNvCxnSpPr>
          <p:nvPr/>
        </p:nvCxnSpPr>
        <p:spPr>
          <a:xfrm flipV="1">
            <a:off x="4215590" y="1916832"/>
            <a:ext cx="414811" cy="244036"/>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09464" y="1655223"/>
            <a:ext cx="5445824"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IT and Cyber Security</a:t>
            </a:r>
          </a:p>
        </p:txBody>
      </p:sp>
      <p:cxnSp>
        <p:nvCxnSpPr>
          <p:cNvPr id="48" name="Straight Connector 47"/>
          <p:cNvCxnSpPr>
            <a:endCxn id="49" idx="1"/>
          </p:cNvCxnSpPr>
          <p:nvPr/>
        </p:nvCxnSpPr>
        <p:spPr>
          <a:xfrm flipV="1">
            <a:off x="4229453" y="5298872"/>
            <a:ext cx="437329" cy="2336"/>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4666782" y="5068039"/>
            <a:ext cx="33312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Customer Service</a:t>
            </a:r>
          </a:p>
        </p:txBody>
      </p:sp>
      <p:cxnSp>
        <p:nvCxnSpPr>
          <p:cNvPr id="59" name="Straight Connector 58"/>
          <p:cNvCxnSpPr/>
          <p:nvPr/>
        </p:nvCxnSpPr>
        <p:spPr>
          <a:xfrm>
            <a:off x="2816424" y="5015139"/>
            <a:ext cx="1413029" cy="283733"/>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252899" y="5015138"/>
            <a:ext cx="406532"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4690228" y="4782549"/>
            <a:ext cx="5465060"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Security</a:t>
            </a:r>
          </a:p>
        </p:txBody>
      </p:sp>
      <p:cxnSp>
        <p:nvCxnSpPr>
          <p:cNvPr id="61" name="Straight Connector 60"/>
          <p:cNvCxnSpPr/>
          <p:nvPr/>
        </p:nvCxnSpPr>
        <p:spPr>
          <a:xfrm flipV="1">
            <a:off x="2816424" y="5015138"/>
            <a:ext cx="1436475" cy="1"/>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4202383" y="4725144"/>
            <a:ext cx="440953"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4718896" y="4463629"/>
            <a:ext cx="33312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Facilities Management</a:t>
            </a:r>
          </a:p>
        </p:txBody>
      </p:sp>
      <p:cxnSp>
        <p:nvCxnSpPr>
          <p:cNvPr id="64" name="Straight Connector 63"/>
          <p:cNvCxnSpPr/>
          <p:nvPr/>
        </p:nvCxnSpPr>
        <p:spPr>
          <a:xfrm>
            <a:off x="2816424" y="4516322"/>
            <a:ext cx="1399166" cy="208822"/>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4202383" y="4365104"/>
            <a:ext cx="441625"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4731367" y="4107232"/>
            <a:ext cx="139588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Legal</a:t>
            </a:r>
          </a:p>
        </p:txBody>
      </p:sp>
      <p:cxnSp>
        <p:nvCxnSpPr>
          <p:cNvPr id="67" name="Straight Connector 66"/>
          <p:cNvCxnSpPr/>
          <p:nvPr/>
        </p:nvCxnSpPr>
        <p:spPr>
          <a:xfrm flipV="1">
            <a:off x="2816424" y="4365104"/>
            <a:ext cx="1399166" cy="151220"/>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265472" y="3645024"/>
            <a:ext cx="378536"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4728840" y="3384859"/>
            <a:ext cx="3761330"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Human Resources (HR)</a:t>
            </a:r>
          </a:p>
        </p:txBody>
      </p:sp>
      <p:cxnSp>
        <p:nvCxnSpPr>
          <p:cNvPr id="70" name="Straight Connector 69"/>
          <p:cNvCxnSpPr/>
          <p:nvPr/>
        </p:nvCxnSpPr>
        <p:spPr>
          <a:xfrm flipV="1">
            <a:off x="2816424" y="3645024"/>
            <a:ext cx="1467544" cy="410634"/>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189912" y="4015366"/>
            <a:ext cx="453424"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4718896" y="3739561"/>
            <a:ext cx="139588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Finance</a:t>
            </a:r>
          </a:p>
        </p:txBody>
      </p:sp>
      <p:cxnSp>
        <p:nvCxnSpPr>
          <p:cNvPr id="73" name="Straight Connector 72"/>
          <p:cNvCxnSpPr/>
          <p:nvPr/>
        </p:nvCxnSpPr>
        <p:spPr>
          <a:xfrm flipV="1">
            <a:off x="2816424" y="4015366"/>
            <a:ext cx="1373488" cy="40290"/>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4283968" y="2943912"/>
            <a:ext cx="359368" cy="125048"/>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4727790" y="2706113"/>
            <a:ext cx="5319994"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Business Development</a:t>
            </a:r>
          </a:p>
        </p:txBody>
      </p:sp>
      <p:cxnSp>
        <p:nvCxnSpPr>
          <p:cNvPr id="76" name="Straight Connector 75"/>
          <p:cNvCxnSpPr/>
          <p:nvPr/>
        </p:nvCxnSpPr>
        <p:spPr>
          <a:xfrm flipV="1">
            <a:off x="2816424" y="3068116"/>
            <a:ext cx="1467544" cy="411427"/>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4265472" y="3284984"/>
            <a:ext cx="377864" cy="99875"/>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4726517" y="3068116"/>
            <a:ext cx="2148826"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Marketing</a:t>
            </a:r>
          </a:p>
        </p:txBody>
      </p:sp>
      <p:cxnSp>
        <p:nvCxnSpPr>
          <p:cNvPr id="79" name="Straight Connector 78"/>
          <p:cNvCxnSpPr/>
          <p:nvPr/>
        </p:nvCxnSpPr>
        <p:spPr>
          <a:xfrm flipV="1">
            <a:off x="2816424" y="3384859"/>
            <a:ext cx="1449048" cy="94683"/>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4265472" y="2636912"/>
            <a:ext cx="377864" cy="21836"/>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709464" y="2042868"/>
            <a:ext cx="22644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Data Analytics</a:t>
            </a:r>
          </a:p>
        </p:txBody>
      </p:sp>
      <p:cxnSp>
        <p:nvCxnSpPr>
          <p:cNvPr id="82" name="Straight Connector 81"/>
          <p:cNvCxnSpPr>
            <a:cxnSpLocks/>
          </p:cNvCxnSpPr>
          <p:nvPr/>
        </p:nvCxnSpPr>
        <p:spPr>
          <a:xfrm flipV="1">
            <a:off x="2816424" y="2658747"/>
            <a:ext cx="1449048" cy="285165"/>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265472" y="2292216"/>
            <a:ext cx="378536"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4730786" y="2375019"/>
            <a:ext cx="1419328"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Sales</a:t>
            </a:r>
          </a:p>
        </p:txBody>
      </p:sp>
      <p:cxnSp>
        <p:nvCxnSpPr>
          <p:cNvPr id="85" name="Straight Connector 84"/>
          <p:cNvCxnSpPr>
            <a:cxnSpLocks/>
          </p:cNvCxnSpPr>
          <p:nvPr/>
        </p:nvCxnSpPr>
        <p:spPr>
          <a:xfrm flipV="1">
            <a:off x="2816424" y="2292216"/>
            <a:ext cx="1449048" cy="651696"/>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flipV="1">
            <a:off x="4188026" y="1484784"/>
            <a:ext cx="442375" cy="390723"/>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690228" y="1200189"/>
            <a:ext cx="5465060"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Logistics</a:t>
            </a:r>
          </a:p>
        </p:txBody>
      </p:sp>
      <p:cxnSp>
        <p:nvCxnSpPr>
          <p:cNvPr id="88" name="Straight Connector 87"/>
          <p:cNvCxnSpPr>
            <a:cxnSpLocks/>
          </p:cNvCxnSpPr>
          <p:nvPr/>
        </p:nvCxnSpPr>
        <p:spPr>
          <a:xfrm flipV="1">
            <a:off x="2816424" y="1875506"/>
            <a:ext cx="1369985" cy="529961"/>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a:cxnSpLocks/>
          </p:cNvCxnSpPr>
          <p:nvPr/>
        </p:nvCxnSpPr>
        <p:spPr>
          <a:xfrm flipV="1">
            <a:off x="2816424" y="2160867"/>
            <a:ext cx="1399166" cy="244599"/>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4206007" y="5668203"/>
            <a:ext cx="453424" cy="0"/>
          </a:xfrm>
          <a:prstGeom prst="line">
            <a:avLst/>
          </a:prstGeom>
          <a:ln w="12700">
            <a:solidFill>
              <a:srgbClr val="2F8FD1"/>
            </a:solidFill>
            <a:tailEnd type="oval"/>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4666782" y="5437371"/>
            <a:ext cx="3940842" cy="461665"/>
          </a:xfrm>
          <a:prstGeom prst="rect">
            <a:avLst/>
          </a:prstGeom>
          <a:noFill/>
        </p:spPr>
        <p:txBody>
          <a:bodyPr wrap="square" rtlCol="0">
            <a:spAutoFit/>
          </a:bodyPr>
          <a:lstStyle/>
          <a:p>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Training and Development</a:t>
            </a:r>
          </a:p>
        </p:txBody>
      </p:sp>
      <p:cxnSp>
        <p:nvCxnSpPr>
          <p:cNvPr id="71" name="Straight Connector 70"/>
          <p:cNvCxnSpPr>
            <a:cxnSpLocks/>
          </p:cNvCxnSpPr>
          <p:nvPr/>
        </p:nvCxnSpPr>
        <p:spPr>
          <a:xfrm>
            <a:off x="2814538" y="5045568"/>
            <a:ext cx="1391469" cy="622635"/>
          </a:xfrm>
          <a:prstGeom prst="line">
            <a:avLst/>
          </a:prstGeom>
          <a:ln w="12700">
            <a:solidFill>
              <a:srgbClr val="2F8FD1"/>
            </a:solidFill>
          </a:ln>
        </p:spPr>
        <p:style>
          <a:lnRef idx="1">
            <a:schemeClr val="accent1"/>
          </a:lnRef>
          <a:fillRef idx="0">
            <a:schemeClr val="accent1"/>
          </a:fillRef>
          <a:effectRef idx="0">
            <a:schemeClr val="accent1"/>
          </a:effectRef>
          <a:fontRef idx="minor">
            <a:schemeClr val="tx1"/>
          </a:fontRef>
        </p:style>
      </p:cxnSp>
      <p:sp>
        <p:nvSpPr>
          <p:cNvPr id="47" name="Title 1">
            <a:extLst>
              <a:ext uri="{FF2B5EF4-FFF2-40B4-BE49-F238E27FC236}">
                <a16:creationId xmlns:a16="http://schemas.microsoft.com/office/drawing/2014/main" id="{AB37D00D-BC42-4599-8802-8CD916D5E4C2}"/>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sz="3600" dirty="0">
                <a:solidFill>
                  <a:srgbClr val="2F8FD1"/>
                </a:solidFill>
              </a:rPr>
              <a:t>Look inside the company!</a:t>
            </a:r>
          </a:p>
        </p:txBody>
      </p:sp>
      <p:pic>
        <p:nvPicPr>
          <p:cNvPr id="44" name="Picture 43">
            <a:extLst>
              <a:ext uri="{FF2B5EF4-FFF2-40B4-BE49-F238E27FC236}">
                <a16:creationId xmlns:a16="http://schemas.microsoft.com/office/drawing/2014/main" id="{3A176524-4751-429C-A701-5EB6856759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pic>
        <p:nvPicPr>
          <p:cNvPr id="2" name="Audio 1">
            <a:hlinkClick r:id="" action="ppaction://media"/>
            <a:extLst>
              <a:ext uri="{FF2B5EF4-FFF2-40B4-BE49-F238E27FC236}">
                <a16:creationId xmlns:a16="http://schemas.microsoft.com/office/drawing/2014/main" id="{B9A535A0-52D8-440D-B5ED-EE75DC764DD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08589404"/>
      </p:ext>
    </p:extLst>
  </p:cSld>
  <p:clrMapOvr>
    <a:masterClrMapping/>
  </p:clrMapOvr>
  <mc:AlternateContent xmlns:mc="http://schemas.openxmlformats.org/markup-compatibility/2006" xmlns:p14="http://schemas.microsoft.com/office/powerpoint/2010/main">
    <mc:Choice Requires="p14">
      <p:transition spd="slow" p14:dur="1600" advTm="38740">
        <p:blinds dir="vert"/>
      </p:transition>
    </mc:Choice>
    <mc:Fallback xmlns="">
      <p:transition spd="slow" advTm="3874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22" presetClass="entr" presetSubtype="8" fill="hold" nodeType="withEffect">
                                  <p:stCondLst>
                                    <p:cond delay="0"/>
                                  </p:stCondLst>
                                  <p:childTnLst>
                                    <p:set>
                                      <p:cBhvr>
                                        <p:cTn id="8" dur="1" fill="hold">
                                          <p:stCondLst>
                                            <p:cond delay="0"/>
                                          </p:stCondLst>
                                        </p:cTn>
                                        <p:tgtEl>
                                          <p:spTgt spid="88"/>
                                        </p:tgtEl>
                                        <p:attrNameLst>
                                          <p:attrName>style.visibility</p:attrName>
                                        </p:attrNameLst>
                                      </p:cBhvr>
                                      <p:to>
                                        <p:strVal val="visible"/>
                                      </p:to>
                                    </p:set>
                                    <p:animEffect transition="in" filter="wipe(left)">
                                      <p:cBhvr>
                                        <p:cTn id="9" dur="500"/>
                                        <p:tgtEl>
                                          <p:spTgt spid="88"/>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91"/>
                                        </p:tgtEl>
                                        <p:attrNameLst>
                                          <p:attrName>style.visibility</p:attrName>
                                        </p:attrNameLst>
                                      </p:cBhvr>
                                      <p:to>
                                        <p:strVal val="visible"/>
                                      </p:to>
                                    </p:set>
                                    <p:animEffect transition="in" filter="wipe(left)">
                                      <p:cBhvr>
                                        <p:cTn id="21" dur="500"/>
                                        <p:tgtEl>
                                          <p:spTgt spid="91"/>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85"/>
                                        </p:tgtEl>
                                        <p:attrNameLst>
                                          <p:attrName>style.visibility</p:attrName>
                                        </p:attrNameLst>
                                      </p:cBhvr>
                                      <p:to>
                                        <p:strVal val="visible"/>
                                      </p:to>
                                    </p:set>
                                    <p:animEffect transition="in" filter="wipe(left)">
                                      <p:cBhvr>
                                        <p:cTn id="33" dur="500"/>
                                        <p:tgtEl>
                                          <p:spTgt spid="85"/>
                                        </p:tgtEl>
                                      </p:cBhvr>
                                    </p:animEffect>
                                  </p:childTnLst>
                                </p:cTn>
                              </p:par>
                            </p:childTnLst>
                          </p:cTn>
                        </p:par>
                        <p:par>
                          <p:cTn id="34" fill="hold">
                            <p:stCondLst>
                              <p:cond delay="3500"/>
                            </p:stCondLst>
                            <p:childTnLst>
                              <p:par>
                                <p:cTn id="35" presetID="22" presetClass="entr" presetSubtype="8"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wipe(left)">
                                      <p:cBhvr>
                                        <p:cTn id="45" dur="500"/>
                                        <p:tgtEl>
                                          <p:spTgt spid="82"/>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left)">
                                      <p:cBhvr>
                                        <p:cTn id="53" dur="500"/>
                                        <p:tgtEl>
                                          <p:spTgt spid="22"/>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76"/>
                                        </p:tgtEl>
                                        <p:attrNameLst>
                                          <p:attrName>style.visibility</p:attrName>
                                        </p:attrNameLst>
                                      </p:cBhvr>
                                      <p:to>
                                        <p:strVal val="visible"/>
                                      </p:to>
                                    </p:set>
                                    <p:animEffect transition="in" filter="wipe(left)">
                                      <p:cBhvr>
                                        <p:cTn id="57" dur="500"/>
                                        <p:tgtEl>
                                          <p:spTgt spid="76"/>
                                        </p:tgtEl>
                                      </p:cBhvr>
                                    </p:animEffect>
                                  </p:childTnLst>
                                </p:cTn>
                              </p:par>
                            </p:childTnLst>
                          </p:cTn>
                        </p:par>
                        <p:par>
                          <p:cTn id="58" fill="hold">
                            <p:stCondLst>
                              <p:cond delay="6500"/>
                            </p:stCondLst>
                            <p:childTnLst>
                              <p:par>
                                <p:cTn id="59" presetID="22" presetClass="entr" presetSubtype="8" fill="hold"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childTnLst>
                          </p:cTn>
                        </p:par>
                        <p:par>
                          <p:cTn id="62" fill="hold">
                            <p:stCondLst>
                              <p:cond delay="7000"/>
                            </p:stCondLst>
                            <p:childTnLst>
                              <p:par>
                                <p:cTn id="63" presetID="22" presetClass="entr" presetSubtype="8"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wipe(left)">
                                      <p:cBhvr>
                                        <p:cTn id="65" dur="500"/>
                                        <p:tgtEl>
                                          <p:spTgt spid="25"/>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wipe(left)">
                                      <p:cBhvr>
                                        <p:cTn id="69" dur="500"/>
                                        <p:tgtEl>
                                          <p:spTgt spid="79"/>
                                        </p:tgtEl>
                                      </p:cBhvr>
                                    </p:animEffect>
                                  </p:childTnLst>
                                </p:cTn>
                              </p:par>
                            </p:childTnLst>
                          </p:cTn>
                        </p:par>
                        <p:par>
                          <p:cTn id="70" fill="hold">
                            <p:stCondLst>
                              <p:cond delay="8000"/>
                            </p:stCondLst>
                            <p:childTnLst>
                              <p:par>
                                <p:cTn id="71" presetID="22" presetClass="entr" presetSubtype="8" fill="hold"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wipe(left)">
                                      <p:cBhvr>
                                        <p:cTn id="77" dur="500"/>
                                        <p:tgtEl>
                                          <p:spTgt spid="28"/>
                                        </p:tgtEl>
                                      </p:cBhvr>
                                    </p:animEffect>
                                  </p:childTnLst>
                                </p:cTn>
                              </p:par>
                            </p:childTnLst>
                          </p:cTn>
                        </p:par>
                        <p:par>
                          <p:cTn id="78" fill="hold">
                            <p:stCondLst>
                              <p:cond delay="9000"/>
                            </p:stCondLst>
                            <p:childTnLst>
                              <p:par>
                                <p:cTn id="79" presetID="22" presetClass="entr" presetSubtype="8" fill="hold" nodeType="after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wipe(left)">
                                      <p:cBhvr>
                                        <p:cTn id="81" dur="500"/>
                                        <p:tgtEl>
                                          <p:spTgt spid="70"/>
                                        </p:tgtEl>
                                      </p:cBhvr>
                                    </p:animEffect>
                                  </p:childTnLst>
                                </p:cTn>
                              </p:par>
                            </p:childTnLst>
                          </p:cTn>
                        </p:par>
                        <p:par>
                          <p:cTn id="82" fill="hold">
                            <p:stCondLst>
                              <p:cond delay="9500"/>
                            </p:stCondLst>
                            <p:childTnLst>
                              <p:par>
                                <p:cTn id="83" presetID="22" presetClass="entr" presetSubtype="8" fill="hold" nodeType="after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wipe(left)">
                                      <p:cBhvr>
                                        <p:cTn id="85" dur="500"/>
                                        <p:tgtEl>
                                          <p:spTgt spid="30"/>
                                        </p:tgtEl>
                                      </p:cBhvr>
                                    </p:animEffect>
                                  </p:childTnLst>
                                </p:cTn>
                              </p:par>
                            </p:childTnLst>
                          </p:cTn>
                        </p:par>
                        <p:par>
                          <p:cTn id="86" fill="hold">
                            <p:stCondLst>
                              <p:cond delay="10000"/>
                            </p:stCondLst>
                            <p:childTnLst>
                              <p:par>
                                <p:cTn id="87" presetID="22" presetClass="entr" presetSubtype="8" fill="hold" grpId="0" nodeType="after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wipe(left)">
                                      <p:cBhvr>
                                        <p:cTn id="89" dur="500"/>
                                        <p:tgtEl>
                                          <p:spTgt spid="31"/>
                                        </p:tgtEl>
                                      </p:cBhvr>
                                    </p:animEffect>
                                  </p:childTnLst>
                                </p:cTn>
                              </p:par>
                            </p:childTnLst>
                          </p:cTn>
                        </p:par>
                        <p:par>
                          <p:cTn id="90" fill="hold">
                            <p:stCondLst>
                              <p:cond delay="10500"/>
                            </p:stCondLst>
                            <p:childTnLst>
                              <p:par>
                                <p:cTn id="91" presetID="22" presetClass="entr" presetSubtype="8" fill="hold" nodeType="afterEffect">
                                  <p:stCondLst>
                                    <p:cond delay="0"/>
                                  </p:stCondLst>
                                  <p:childTnLst>
                                    <p:set>
                                      <p:cBhvr>
                                        <p:cTn id="92" dur="1" fill="hold">
                                          <p:stCondLst>
                                            <p:cond delay="0"/>
                                          </p:stCondLst>
                                        </p:cTn>
                                        <p:tgtEl>
                                          <p:spTgt spid="73"/>
                                        </p:tgtEl>
                                        <p:attrNameLst>
                                          <p:attrName>style.visibility</p:attrName>
                                        </p:attrNameLst>
                                      </p:cBhvr>
                                      <p:to>
                                        <p:strVal val="visible"/>
                                      </p:to>
                                    </p:set>
                                    <p:animEffect transition="in" filter="wipe(left)">
                                      <p:cBhvr>
                                        <p:cTn id="93" dur="500"/>
                                        <p:tgtEl>
                                          <p:spTgt spid="73"/>
                                        </p:tgtEl>
                                      </p:cBhvr>
                                    </p:animEffect>
                                  </p:childTnLst>
                                </p:cTn>
                              </p:par>
                            </p:childTnLst>
                          </p:cTn>
                        </p:par>
                        <p:par>
                          <p:cTn id="94" fill="hold">
                            <p:stCondLst>
                              <p:cond delay="11000"/>
                            </p:stCondLst>
                            <p:childTnLst>
                              <p:par>
                                <p:cTn id="95" presetID="22" presetClass="entr" presetSubtype="8" fill="hold" nodeType="after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wipe(left)">
                                      <p:cBhvr>
                                        <p:cTn id="97" dur="500"/>
                                        <p:tgtEl>
                                          <p:spTgt spid="34"/>
                                        </p:tgtEl>
                                      </p:cBhvr>
                                    </p:animEffect>
                                  </p:childTnLst>
                                </p:cTn>
                              </p:par>
                            </p:childTnLst>
                          </p:cTn>
                        </p:par>
                        <p:par>
                          <p:cTn id="98" fill="hold">
                            <p:stCondLst>
                              <p:cond delay="11500"/>
                            </p:stCondLst>
                            <p:childTnLst>
                              <p:par>
                                <p:cTn id="99" presetID="22" presetClass="entr" presetSubtype="8" fill="hold" grpId="0"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wipe(left)">
                                      <p:cBhvr>
                                        <p:cTn id="101" dur="500"/>
                                        <p:tgtEl>
                                          <p:spTgt spid="35"/>
                                        </p:tgtEl>
                                      </p:cBhvr>
                                    </p:animEffect>
                                  </p:childTnLst>
                                </p:cTn>
                              </p:par>
                            </p:childTnLst>
                          </p:cTn>
                        </p:par>
                        <p:par>
                          <p:cTn id="102" fill="hold">
                            <p:stCondLst>
                              <p:cond delay="12000"/>
                            </p:stCondLst>
                            <p:childTnLst>
                              <p:par>
                                <p:cTn id="103" presetID="22" presetClass="entr" presetSubtype="8" fill="hold" nodeType="afterEffect">
                                  <p:stCondLst>
                                    <p:cond delay="0"/>
                                  </p:stCondLst>
                                  <p:childTnLst>
                                    <p:set>
                                      <p:cBhvr>
                                        <p:cTn id="104" dur="1" fill="hold">
                                          <p:stCondLst>
                                            <p:cond delay="0"/>
                                          </p:stCondLst>
                                        </p:cTn>
                                        <p:tgtEl>
                                          <p:spTgt spid="67"/>
                                        </p:tgtEl>
                                        <p:attrNameLst>
                                          <p:attrName>style.visibility</p:attrName>
                                        </p:attrNameLst>
                                      </p:cBhvr>
                                      <p:to>
                                        <p:strVal val="visible"/>
                                      </p:to>
                                    </p:set>
                                    <p:animEffect transition="in" filter="wipe(left)">
                                      <p:cBhvr>
                                        <p:cTn id="105" dur="500"/>
                                        <p:tgtEl>
                                          <p:spTgt spid="67"/>
                                        </p:tgtEl>
                                      </p:cBhvr>
                                    </p:animEffect>
                                  </p:childTnLst>
                                </p:cTn>
                              </p:par>
                            </p:childTnLst>
                          </p:cTn>
                        </p:par>
                        <p:par>
                          <p:cTn id="106" fill="hold">
                            <p:stCondLst>
                              <p:cond delay="12500"/>
                            </p:stCondLst>
                            <p:childTnLst>
                              <p:par>
                                <p:cTn id="107" presetID="22" presetClass="entr" presetSubtype="8" fill="hold" nodeType="after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wipe(left)">
                                      <p:cBhvr>
                                        <p:cTn id="109" dur="500"/>
                                        <p:tgtEl>
                                          <p:spTgt spid="38"/>
                                        </p:tgtEl>
                                      </p:cBhvr>
                                    </p:animEffect>
                                  </p:childTnLst>
                                </p:cTn>
                              </p:par>
                            </p:childTnLst>
                          </p:cTn>
                        </p:par>
                        <p:par>
                          <p:cTn id="110" fill="hold">
                            <p:stCondLst>
                              <p:cond delay="13000"/>
                            </p:stCondLst>
                            <p:childTnLst>
                              <p:par>
                                <p:cTn id="111" presetID="22" presetClass="entr" presetSubtype="8"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wipe(left)">
                                      <p:cBhvr>
                                        <p:cTn id="113" dur="500"/>
                                        <p:tgtEl>
                                          <p:spTgt spid="39"/>
                                        </p:tgtEl>
                                      </p:cBhvr>
                                    </p:animEffect>
                                  </p:childTnLst>
                                </p:cTn>
                              </p:par>
                            </p:childTnLst>
                          </p:cTn>
                        </p:par>
                        <p:par>
                          <p:cTn id="114" fill="hold">
                            <p:stCondLst>
                              <p:cond delay="13500"/>
                            </p:stCondLst>
                            <p:childTnLst>
                              <p:par>
                                <p:cTn id="115" presetID="22" presetClass="entr" presetSubtype="8" fill="hold" nodeType="afterEffect">
                                  <p:stCondLst>
                                    <p:cond delay="0"/>
                                  </p:stCondLst>
                                  <p:childTnLst>
                                    <p:set>
                                      <p:cBhvr>
                                        <p:cTn id="116" dur="1" fill="hold">
                                          <p:stCondLst>
                                            <p:cond delay="0"/>
                                          </p:stCondLst>
                                        </p:cTn>
                                        <p:tgtEl>
                                          <p:spTgt spid="64"/>
                                        </p:tgtEl>
                                        <p:attrNameLst>
                                          <p:attrName>style.visibility</p:attrName>
                                        </p:attrNameLst>
                                      </p:cBhvr>
                                      <p:to>
                                        <p:strVal val="visible"/>
                                      </p:to>
                                    </p:set>
                                    <p:animEffect transition="in" filter="wipe(left)">
                                      <p:cBhvr>
                                        <p:cTn id="117" dur="500"/>
                                        <p:tgtEl>
                                          <p:spTgt spid="64"/>
                                        </p:tgtEl>
                                      </p:cBhvr>
                                    </p:animEffect>
                                  </p:childTnLst>
                                </p:cTn>
                              </p:par>
                            </p:childTnLst>
                          </p:cTn>
                        </p:par>
                        <p:par>
                          <p:cTn id="118" fill="hold">
                            <p:stCondLst>
                              <p:cond delay="14000"/>
                            </p:stCondLst>
                            <p:childTnLst>
                              <p:par>
                                <p:cTn id="119" presetID="22" presetClass="entr" presetSubtype="8" fill="hold" nodeType="afterEffect">
                                  <p:stCondLst>
                                    <p:cond delay="0"/>
                                  </p:stCondLst>
                                  <p:childTnLst>
                                    <p:set>
                                      <p:cBhvr>
                                        <p:cTn id="120" dur="1" fill="hold">
                                          <p:stCondLst>
                                            <p:cond delay="0"/>
                                          </p:stCondLst>
                                        </p:cTn>
                                        <p:tgtEl>
                                          <p:spTgt spid="41"/>
                                        </p:tgtEl>
                                        <p:attrNameLst>
                                          <p:attrName>style.visibility</p:attrName>
                                        </p:attrNameLst>
                                      </p:cBhvr>
                                      <p:to>
                                        <p:strVal val="visible"/>
                                      </p:to>
                                    </p:set>
                                    <p:animEffect transition="in" filter="wipe(left)">
                                      <p:cBhvr>
                                        <p:cTn id="121" dur="500"/>
                                        <p:tgtEl>
                                          <p:spTgt spid="41"/>
                                        </p:tgtEl>
                                      </p:cBhvr>
                                    </p:animEffect>
                                  </p:childTnLst>
                                </p:cTn>
                              </p:par>
                            </p:childTnLst>
                          </p:cTn>
                        </p:par>
                        <p:par>
                          <p:cTn id="122" fill="hold">
                            <p:stCondLst>
                              <p:cond delay="14500"/>
                            </p:stCondLst>
                            <p:childTnLst>
                              <p:par>
                                <p:cTn id="123" presetID="22" presetClass="entr" presetSubtype="8" fill="hold" grpId="0" nodeType="afterEffect">
                                  <p:stCondLst>
                                    <p:cond delay="0"/>
                                  </p:stCondLst>
                                  <p:childTnLst>
                                    <p:set>
                                      <p:cBhvr>
                                        <p:cTn id="124" dur="1" fill="hold">
                                          <p:stCondLst>
                                            <p:cond delay="0"/>
                                          </p:stCondLst>
                                        </p:cTn>
                                        <p:tgtEl>
                                          <p:spTgt spid="42"/>
                                        </p:tgtEl>
                                        <p:attrNameLst>
                                          <p:attrName>style.visibility</p:attrName>
                                        </p:attrNameLst>
                                      </p:cBhvr>
                                      <p:to>
                                        <p:strVal val="visible"/>
                                      </p:to>
                                    </p:set>
                                    <p:animEffect transition="in" filter="wipe(left)">
                                      <p:cBhvr>
                                        <p:cTn id="125" dur="500"/>
                                        <p:tgtEl>
                                          <p:spTgt spid="42"/>
                                        </p:tgtEl>
                                      </p:cBhvr>
                                    </p:animEffect>
                                  </p:childTnLst>
                                </p:cTn>
                              </p:par>
                            </p:childTnLst>
                          </p:cTn>
                        </p:par>
                        <p:par>
                          <p:cTn id="126" fill="hold">
                            <p:stCondLst>
                              <p:cond delay="15000"/>
                            </p:stCondLst>
                            <p:childTnLst>
                              <p:par>
                                <p:cTn id="127" presetID="22" presetClass="entr" presetSubtype="8" fill="hold" nodeType="afterEffect">
                                  <p:stCondLst>
                                    <p:cond delay="0"/>
                                  </p:stCondLst>
                                  <p:childTnLst>
                                    <p:set>
                                      <p:cBhvr>
                                        <p:cTn id="128" dur="1" fill="hold">
                                          <p:stCondLst>
                                            <p:cond delay="0"/>
                                          </p:stCondLst>
                                        </p:cTn>
                                        <p:tgtEl>
                                          <p:spTgt spid="61"/>
                                        </p:tgtEl>
                                        <p:attrNameLst>
                                          <p:attrName>style.visibility</p:attrName>
                                        </p:attrNameLst>
                                      </p:cBhvr>
                                      <p:to>
                                        <p:strVal val="visible"/>
                                      </p:to>
                                    </p:set>
                                    <p:animEffect transition="in" filter="wipe(left)">
                                      <p:cBhvr>
                                        <p:cTn id="129" dur="500"/>
                                        <p:tgtEl>
                                          <p:spTgt spid="61"/>
                                        </p:tgtEl>
                                      </p:cBhvr>
                                    </p:animEffect>
                                  </p:childTnLst>
                                </p:cTn>
                              </p:par>
                            </p:childTnLst>
                          </p:cTn>
                        </p:par>
                        <p:par>
                          <p:cTn id="130" fill="hold">
                            <p:stCondLst>
                              <p:cond delay="15500"/>
                            </p:stCondLst>
                            <p:childTnLst>
                              <p:par>
                                <p:cTn id="131" presetID="22" presetClass="entr" presetSubtype="8" fill="hold" nodeType="afterEffect">
                                  <p:stCondLst>
                                    <p:cond delay="0"/>
                                  </p:stCondLst>
                                  <p:childTnLst>
                                    <p:set>
                                      <p:cBhvr>
                                        <p:cTn id="132" dur="1" fill="hold">
                                          <p:stCondLst>
                                            <p:cond delay="0"/>
                                          </p:stCondLst>
                                        </p:cTn>
                                        <p:tgtEl>
                                          <p:spTgt spid="45"/>
                                        </p:tgtEl>
                                        <p:attrNameLst>
                                          <p:attrName>style.visibility</p:attrName>
                                        </p:attrNameLst>
                                      </p:cBhvr>
                                      <p:to>
                                        <p:strVal val="visible"/>
                                      </p:to>
                                    </p:set>
                                    <p:animEffect transition="in" filter="wipe(left)">
                                      <p:cBhvr>
                                        <p:cTn id="133" dur="500"/>
                                        <p:tgtEl>
                                          <p:spTgt spid="45"/>
                                        </p:tgtEl>
                                      </p:cBhvr>
                                    </p:animEffect>
                                  </p:childTnLst>
                                </p:cTn>
                              </p:par>
                            </p:childTnLst>
                          </p:cTn>
                        </p:par>
                        <p:par>
                          <p:cTn id="134" fill="hold">
                            <p:stCondLst>
                              <p:cond delay="16000"/>
                            </p:stCondLst>
                            <p:childTnLst>
                              <p:par>
                                <p:cTn id="135" presetID="22" presetClass="entr" presetSubtype="8" fill="hold" grpId="0" nodeType="afterEffect">
                                  <p:stCondLst>
                                    <p:cond delay="0"/>
                                  </p:stCondLst>
                                  <p:childTnLst>
                                    <p:set>
                                      <p:cBhvr>
                                        <p:cTn id="136" dur="1" fill="hold">
                                          <p:stCondLst>
                                            <p:cond delay="0"/>
                                          </p:stCondLst>
                                        </p:cTn>
                                        <p:tgtEl>
                                          <p:spTgt spid="46"/>
                                        </p:tgtEl>
                                        <p:attrNameLst>
                                          <p:attrName>style.visibility</p:attrName>
                                        </p:attrNameLst>
                                      </p:cBhvr>
                                      <p:to>
                                        <p:strVal val="visible"/>
                                      </p:to>
                                    </p:set>
                                    <p:animEffect transition="in" filter="wipe(left)">
                                      <p:cBhvr>
                                        <p:cTn id="137" dur="500"/>
                                        <p:tgtEl>
                                          <p:spTgt spid="46"/>
                                        </p:tgtEl>
                                      </p:cBhvr>
                                    </p:animEffect>
                                  </p:childTnLst>
                                </p:cTn>
                              </p:par>
                            </p:childTnLst>
                          </p:cTn>
                        </p:par>
                        <p:par>
                          <p:cTn id="138" fill="hold">
                            <p:stCondLst>
                              <p:cond delay="16500"/>
                            </p:stCondLst>
                            <p:childTnLst>
                              <p:par>
                                <p:cTn id="139" presetID="22" presetClass="entr" presetSubtype="8" fill="hold" nodeType="after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wipe(left)">
                                      <p:cBhvr>
                                        <p:cTn id="141" dur="500"/>
                                        <p:tgtEl>
                                          <p:spTgt spid="59"/>
                                        </p:tgtEl>
                                      </p:cBhvr>
                                    </p:animEffect>
                                  </p:childTnLst>
                                </p:cTn>
                              </p:par>
                            </p:childTnLst>
                          </p:cTn>
                        </p:par>
                        <p:par>
                          <p:cTn id="142" fill="hold">
                            <p:stCondLst>
                              <p:cond delay="17000"/>
                            </p:stCondLst>
                            <p:childTnLst>
                              <p:par>
                                <p:cTn id="143" presetID="22" presetClass="entr" presetSubtype="8" fill="hold" nodeType="afterEffect">
                                  <p:stCondLst>
                                    <p:cond delay="0"/>
                                  </p:stCondLst>
                                  <p:childTnLst>
                                    <p:set>
                                      <p:cBhvr>
                                        <p:cTn id="144" dur="1" fill="hold">
                                          <p:stCondLst>
                                            <p:cond delay="0"/>
                                          </p:stCondLst>
                                        </p:cTn>
                                        <p:tgtEl>
                                          <p:spTgt spid="48"/>
                                        </p:tgtEl>
                                        <p:attrNameLst>
                                          <p:attrName>style.visibility</p:attrName>
                                        </p:attrNameLst>
                                      </p:cBhvr>
                                      <p:to>
                                        <p:strVal val="visible"/>
                                      </p:to>
                                    </p:set>
                                    <p:animEffect transition="in" filter="wipe(left)">
                                      <p:cBhvr>
                                        <p:cTn id="145" dur="500"/>
                                        <p:tgtEl>
                                          <p:spTgt spid="48"/>
                                        </p:tgtEl>
                                      </p:cBhvr>
                                    </p:animEffect>
                                  </p:childTnLst>
                                </p:cTn>
                              </p:par>
                            </p:childTnLst>
                          </p:cTn>
                        </p:par>
                        <p:par>
                          <p:cTn id="146" fill="hold">
                            <p:stCondLst>
                              <p:cond delay="17500"/>
                            </p:stCondLst>
                            <p:childTnLst>
                              <p:par>
                                <p:cTn id="147" presetID="22" presetClass="entr" presetSubtype="8" fill="hold" grpId="0" nodeType="afterEffect">
                                  <p:stCondLst>
                                    <p:cond delay="0"/>
                                  </p:stCondLst>
                                  <p:childTnLst>
                                    <p:set>
                                      <p:cBhvr>
                                        <p:cTn id="148" dur="1" fill="hold">
                                          <p:stCondLst>
                                            <p:cond delay="0"/>
                                          </p:stCondLst>
                                        </p:cTn>
                                        <p:tgtEl>
                                          <p:spTgt spid="49"/>
                                        </p:tgtEl>
                                        <p:attrNameLst>
                                          <p:attrName>style.visibility</p:attrName>
                                        </p:attrNameLst>
                                      </p:cBhvr>
                                      <p:to>
                                        <p:strVal val="visible"/>
                                      </p:to>
                                    </p:set>
                                    <p:animEffect transition="in" filter="wipe(left)">
                                      <p:cBhvr>
                                        <p:cTn id="149" dur="500"/>
                                        <p:tgtEl>
                                          <p:spTgt spid="49"/>
                                        </p:tgtEl>
                                      </p:cBhvr>
                                    </p:animEffect>
                                  </p:childTnLst>
                                </p:cTn>
                              </p:par>
                            </p:childTnLst>
                          </p:cTn>
                        </p:par>
                        <p:par>
                          <p:cTn id="150" fill="hold">
                            <p:stCondLst>
                              <p:cond delay="18000"/>
                            </p:stCondLst>
                            <p:childTnLst>
                              <p:par>
                                <p:cTn id="151" presetID="22" presetClass="entr" presetSubtype="8" fill="hold" nodeType="afterEffect">
                                  <p:stCondLst>
                                    <p:cond delay="0"/>
                                  </p:stCondLst>
                                  <p:childTnLst>
                                    <p:set>
                                      <p:cBhvr>
                                        <p:cTn id="152" dur="1" fill="hold">
                                          <p:stCondLst>
                                            <p:cond delay="0"/>
                                          </p:stCondLst>
                                        </p:cTn>
                                        <p:tgtEl>
                                          <p:spTgt spid="71"/>
                                        </p:tgtEl>
                                        <p:attrNameLst>
                                          <p:attrName>style.visibility</p:attrName>
                                        </p:attrNameLst>
                                      </p:cBhvr>
                                      <p:to>
                                        <p:strVal val="visible"/>
                                      </p:to>
                                    </p:set>
                                    <p:animEffect transition="in" filter="wipe(left)">
                                      <p:cBhvr>
                                        <p:cTn id="153" dur="500"/>
                                        <p:tgtEl>
                                          <p:spTgt spid="71"/>
                                        </p:tgtEl>
                                      </p:cBhvr>
                                    </p:animEffect>
                                  </p:childTnLst>
                                </p:cTn>
                              </p:par>
                            </p:childTnLst>
                          </p:cTn>
                        </p:par>
                        <p:par>
                          <p:cTn id="154" fill="hold">
                            <p:stCondLst>
                              <p:cond delay="18500"/>
                            </p:stCondLst>
                            <p:childTnLst>
                              <p:par>
                                <p:cTn id="155" presetID="22" presetClass="entr" presetSubtype="8" fill="hold" nodeType="afterEffect">
                                  <p:stCondLst>
                                    <p:cond delay="0"/>
                                  </p:stCondLst>
                                  <p:childTnLst>
                                    <p:set>
                                      <p:cBhvr>
                                        <p:cTn id="156" dur="1" fill="hold">
                                          <p:stCondLst>
                                            <p:cond delay="0"/>
                                          </p:stCondLst>
                                        </p:cTn>
                                        <p:tgtEl>
                                          <p:spTgt spid="68"/>
                                        </p:tgtEl>
                                        <p:attrNameLst>
                                          <p:attrName>style.visibility</p:attrName>
                                        </p:attrNameLst>
                                      </p:cBhvr>
                                      <p:to>
                                        <p:strVal val="visible"/>
                                      </p:to>
                                    </p:set>
                                    <p:animEffect transition="in" filter="wipe(left)">
                                      <p:cBhvr>
                                        <p:cTn id="157" dur="500"/>
                                        <p:tgtEl>
                                          <p:spTgt spid="68"/>
                                        </p:tgtEl>
                                      </p:cBhvr>
                                    </p:animEffect>
                                  </p:childTnLst>
                                </p:cTn>
                              </p:par>
                            </p:childTnLst>
                          </p:cTn>
                        </p:par>
                        <p:par>
                          <p:cTn id="158" fill="hold">
                            <p:stCondLst>
                              <p:cond delay="19000"/>
                            </p:stCondLst>
                            <p:childTnLst>
                              <p:par>
                                <p:cTn id="159" presetID="22" presetClass="entr" presetSubtype="8" fill="hold" grpId="0" nodeType="afterEffect">
                                  <p:stCondLst>
                                    <p:cond delay="0"/>
                                  </p:stCondLst>
                                  <p:childTnLst>
                                    <p:set>
                                      <p:cBhvr>
                                        <p:cTn id="160" dur="1" fill="hold">
                                          <p:stCondLst>
                                            <p:cond delay="0"/>
                                          </p:stCondLst>
                                        </p:cTn>
                                        <p:tgtEl>
                                          <p:spTgt spid="69"/>
                                        </p:tgtEl>
                                        <p:attrNameLst>
                                          <p:attrName>style.visibility</p:attrName>
                                        </p:attrNameLst>
                                      </p:cBhvr>
                                      <p:to>
                                        <p:strVal val="visible"/>
                                      </p:to>
                                    </p:set>
                                    <p:animEffect transition="in" filter="wipe(left)">
                                      <p:cBhvr>
                                        <p:cTn id="161"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2" fill="hold" display="0">
                  <p:stCondLst>
                    <p:cond delay="indefinite"/>
                  </p:stCondLst>
                  <p:endCondLst>
                    <p:cond evt="onStopAudio" delay="0">
                      <p:tgtEl>
                        <p:sldTgt/>
                      </p:tgtEl>
                    </p:cond>
                  </p:endCondLst>
                </p:cTn>
                <p:tgtEl>
                  <p:spTgt spid="2"/>
                </p:tgtEl>
              </p:cMediaNode>
            </p:audio>
          </p:childTnLst>
        </p:cTn>
      </p:par>
    </p:tnLst>
    <p:bldLst>
      <p:bldP spid="16" grpId="0"/>
      <p:bldP spid="49" grpId="0"/>
      <p:bldP spid="46" grpId="0"/>
      <p:bldP spid="42" grpId="0"/>
      <p:bldP spid="39" grpId="0"/>
      <p:bldP spid="31" grpId="0"/>
      <p:bldP spid="35" grpId="0"/>
      <p:bldP spid="25" grpId="0"/>
      <p:bldP spid="28" grpId="0"/>
      <p:bldP spid="19" grpId="0"/>
      <p:bldP spid="22" grpId="0"/>
      <p:bldP spid="13" grpId="0"/>
      <p:bldP spid="6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938207"/>
            <a:ext cx="9144000" cy="1143000"/>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5" name="Rectangle 154"/>
          <p:cNvSpPr/>
          <p:nvPr/>
        </p:nvSpPr>
        <p:spPr>
          <a:xfrm>
            <a:off x="1981200" y="1484785"/>
            <a:ext cx="1752600" cy="4101373"/>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6" name="Rectangle 155"/>
          <p:cNvSpPr/>
          <p:nvPr/>
        </p:nvSpPr>
        <p:spPr>
          <a:xfrm>
            <a:off x="5486400" y="1484784"/>
            <a:ext cx="1752600" cy="4101373"/>
          </a:xfrm>
          <a:prstGeom prst="rect">
            <a:avLst/>
          </a:prstGeom>
          <a:solidFill>
            <a:schemeClr val="bg1">
              <a:lumMod val="8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p:cNvGrpSpPr/>
          <p:nvPr/>
        </p:nvGrpSpPr>
        <p:grpSpPr>
          <a:xfrm>
            <a:off x="356652" y="1793304"/>
            <a:ext cx="1395882" cy="942055"/>
            <a:chOff x="356652" y="1350646"/>
            <a:chExt cx="1395882" cy="942055"/>
          </a:xfrm>
        </p:grpSpPr>
        <p:grpSp>
          <p:nvGrpSpPr>
            <p:cNvPr id="157" name="Group 156"/>
            <p:cNvGrpSpPr/>
            <p:nvPr/>
          </p:nvGrpSpPr>
          <p:grpSpPr>
            <a:xfrm>
              <a:off x="356652" y="1350646"/>
              <a:ext cx="1395882" cy="942055"/>
              <a:chOff x="356719" y="1334635"/>
              <a:chExt cx="1395882" cy="942055"/>
            </a:xfrm>
          </p:grpSpPr>
          <p:sp>
            <p:nvSpPr>
              <p:cNvPr id="158" name="Oval 157"/>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9" name="TextBox 158"/>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Accounting</a:t>
                </a:r>
              </a:p>
            </p:txBody>
          </p:sp>
        </p:grpSp>
        <p:sp>
          <p:nvSpPr>
            <p:cNvPr id="203" name="Freeform 52"/>
            <p:cNvSpPr>
              <a:spLocks noEditPoints="1"/>
            </p:cNvSpPr>
            <p:nvPr/>
          </p:nvSpPr>
          <p:spPr bwMode="auto">
            <a:xfrm>
              <a:off x="928227" y="1498525"/>
              <a:ext cx="301938" cy="412350"/>
            </a:xfrm>
            <a:custGeom>
              <a:avLst/>
              <a:gdLst/>
              <a:ahLst/>
              <a:cxnLst>
                <a:cxn ang="0">
                  <a:pos x="22" y="0"/>
                </a:cxn>
                <a:cxn ang="0">
                  <a:pos x="2" y="13"/>
                </a:cxn>
                <a:cxn ang="0">
                  <a:pos x="0" y="343"/>
                </a:cxn>
                <a:cxn ang="0">
                  <a:pos x="13" y="363"/>
                </a:cxn>
                <a:cxn ang="0">
                  <a:pos x="247" y="364"/>
                </a:cxn>
                <a:cxn ang="0">
                  <a:pos x="269" y="352"/>
                </a:cxn>
                <a:cxn ang="0">
                  <a:pos x="205" y="0"/>
                </a:cxn>
                <a:cxn ang="0">
                  <a:pos x="211" y="63"/>
                </a:cxn>
                <a:cxn ang="0">
                  <a:pos x="251" y="343"/>
                </a:cxn>
                <a:cxn ang="0">
                  <a:pos x="22" y="346"/>
                </a:cxn>
                <a:cxn ang="0">
                  <a:pos x="19" y="343"/>
                </a:cxn>
                <a:cxn ang="0">
                  <a:pos x="20" y="20"/>
                </a:cxn>
                <a:cxn ang="0">
                  <a:pos x="193" y="72"/>
                </a:cxn>
                <a:cxn ang="0">
                  <a:pos x="194" y="80"/>
                </a:cxn>
                <a:cxn ang="0">
                  <a:pos x="251" y="82"/>
                </a:cxn>
                <a:cxn ang="0">
                  <a:pos x="211" y="100"/>
                </a:cxn>
                <a:cxn ang="0">
                  <a:pos x="216" y="101"/>
                </a:cxn>
                <a:cxn ang="0">
                  <a:pos x="218" y="107"/>
                </a:cxn>
                <a:cxn ang="0">
                  <a:pos x="214" y="112"/>
                </a:cxn>
                <a:cxn ang="0">
                  <a:pos x="51" y="114"/>
                </a:cxn>
                <a:cxn ang="0">
                  <a:pos x="46" y="109"/>
                </a:cxn>
                <a:cxn ang="0">
                  <a:pos x="46" y="103"/>
                </a:cxn>
                <a:cxn ang="0">
                  <a:pos x="51" y="100"/>
                </a:cxn>
                <a:cxn ang="0">
                  <a:pos x="218" y="154"/>
                </a:cxn>
                <a:cxn ang="0">
                  <a:pos x="214" y="161"/>
                </a:cxn>
                <a:cxn ang="0">
                  <a:pos x="51" y="161"/>
                </a:cxn>
                <a:cxn ang="0">
                  <a:pos x="46" y="156"/>
                </a:cxn>
                <a:cxn ang="0">
                  <a:pos x="46" y="150"/>
                </a:cxn>
                <a:cxn ang="0">
                  <a:pos x="51" y="147"/>
                </a:cxn>
                <a:cxn ang="0">
                  <a:pos x="214" y="147"/>
                </a:cxn>
                <a:cxn ang="0">
                  <a:pos x="218" y="154"/>
                </a:cxn>
                <a:cxn ang="0">
                  <a:pos x="218" y="199"/>
                </a:cxn>
                <a:cxn ang="0">
                  <a:pos x="214" y="207"/>
                </a:cxn>
                <a:cxn ang="0">
                  <a:pos x="51" y="207"/>
                </a:cxn>
                <a:cxn ang="0">
                  <a:pos x="46" y="203"/>
                </a:cxn>
                <a:cxn ang="0">
                  <a:pos x="46" y="198"/>
                </a:cxn>
                <a:cxn ang="0">
                  <a:pos x="51" y="192"/>
                </a:cxn>
                <a:cxn ang="0">
                  <a:pos x="214" y="194"/>
                </a:cxn>
                <a:cxn ang="0">
                  <a:pos x="218" y="199"/>
                </a:cxn>
                <a:cxn ang="0">
                  <a:pos x="218" y="247"/>
                </a:cxn>
                <a:cxn ang="0">
                  <a:pos x="214" y="252"/>
                </a:cxn>
                <a:cxn ang="0">
                  <a:pos x="51" y="254"/>
                </a:cxn>
                <a:cxn ang="0">
                  <a:pos x="46" y="248"/>
                </a:cxn>
                <a:cxn ang="0">
                  <a:pos x="46" y="243"/>
                </a:cxn>
                <a:cxn ang="0">
                  <a:pos x="51" y="239"/>
                </a:cxn>
                <a:cxn ang="0">
                  <a:pos x="214" y="239"/>
                </a:cxn>
                <a:cxn ang="0">
                  <a:pos x="218" y="247"/>
                </a:cxn>
              </a:cxnLst>
              <a:rect l="0" t="0" r="r" b="b"/>
              <a:pathLst>
                <a:path w="269" h="364">
                  <a:moveTo>
                    <a:pt x="205" y="0"/>
                  </a:moveTo>
                  <a:lnTo>
                    <a:pt x="22" y="0"/>
                  </a:lnTo>
                  <a:lnTo>
                    <a:pt x="22" y="0"/>
                  </a:lnTo>
                  <a:lnTo>
                    <a:pt x="13" y="2"/>
                  </a:lnTo>
                  <a:lnTo>
                    <a:pt x="6" y="5"/>
                  </a:lnTo>
                  <a:lnTo>
                    <a:pt x="2" y="13"/>
                  </a:lnTo>
                  <a:lnTo>
                    <a:pt x="0" y="22"/>
                  </a:lnTo>
                  <a:lnTo>
                    <a:pt x="0" y="343"/>
                  </a:lnTo>
                  <a:lnTo>
                    <a:pt x="0" y="343"/>
                  </a:lnTo>
                  <a:lnTo>
                    <a:pt x="2" y="352"/>
                  </a:lnTo>
                  <a:lnTo>
                    <a:pt x="6" y="359"/>
                  </a:lnTo>
                  <a:lnTo>
                    <a:pt x="13" y="363"/>
                  </a:lnTo>
                  <a:lnTo>
                    <a:pt x="22" y="364"/>
                  </a:lnTo>
                  <a:lnTo>
                    <a:pt x="247" y="364"/>
                  </a:lnTo>
                  <a:lnTo>
                    <a:pt x="247" y="364"/>
                  </a:lnTo>
                  <a:lnTo>
                    <a:pt x="256" y="363"/>
                  </a:lnTo>
                  <a:lnTo>
                    <a:pt x="263" y="359"/>
                  </a:lnTo>
                  <a:lnTo>
                    <a:pt x="269" y="352"/>
                  </a:lnTo>
                  <a:lnTo>
                    <a:pt x="269" y="343"/>
                  </a:lnTo>
                  <a:lnTo>
                    <a:pt x="269" y="69"/>
                  </a:lnTo>
                  <a:lnTo>
                    <a:pt x="205" y="0"/>
                  </a:lnTo>
                  <a:close/>
                  <a:moveTo>
                    <a:pt x="211" y="33"/>
                  </a:moveTo>
                  <a:lnTo>
                    <a:pt x="240" y="63"/>
                  </a:lnTo>
                  <a:lnTo>
                    <a:pt x="211" y="63"/>
                  </a:lnTo>
                  <a:lnTo>
                    <a:pt x="211" y="33"/>
                  </a:lnTo>
                  <a:close/>
                  <a:moveTo>
                    <a:pt x="251" y="343"/>
                  </a:moveTo>
                  <a:lnTo>
                    <a:pt x="251" y="343"/>
                  </a:lnTo>
                  <a:lnTo>
                    <a:pt x="251" y="344"/>
                  </a:lnTo>
                  <a:lnTo>
                    <a:pt x="247" y="346"/>
                  </a:lnTo>
                  <a:lnTo>
                    <a:pt x="22" y="346"/>
                  </a:lnTo>
                  <a:lnTo>
                    <a:pt x="22" y="346"/>
                  </a:lnTo>
                  <a:lnTo>
                    <a:pt x="20" y="344"/>
                  </a:lnTo>
                  <a:lnTo>
                    <a:pt x="19" y="343"/>
                  </a:lnTo>
                  <a:lnTo>
                    <a:pt x="19" y="22"/>
                  </a:lnTo>
                  <a:lnTo>
                    <a:pt x="19" y="22"/>
                  </a:lnTo>
                  <a:lnTo>
                    <a:pt x="20" y="20"/>
                  </a:lnTo>
                  <a:lnTo>
                    <a:pt x="22" y="18"/>
                  </a:lnTo>
                  <a:lnTo>
                    <a:pt x="193" y="18"/>
                  </a:lnTo>
                  <a:lnTo>
                    <a:pt x="193" y="72"/>
                  </a:lnTo>
                  <a:lnTo>
                    <a:pt x="193" y="72"/>
                  </a:lnTo>
                  <a:lnTo>
                    <a:pt x="193" y="76"/>
                  </a:lnTo>
                  <a:lnTo>
                    <a:pt x="194" y="80"/>
                  </a:lnTo>
                  <a:lnTo>
                    <a:pt x="198" y="82"/>
                  </a:lnTo>
                  <a:lnTo>
                    <a:pt x="202" y="82"/>
                  </a:lnTo>
                  <a:lnTo>
                    <a:pt x="251" y="82"/>
                  </a:lnTo>
                  <a:lnTo>
                    <a:pt x="251" y="343"/>
                  </a:lnTo>
                  <a:close/>
                  <a:moveTo>
                    <a:pt x="51" y="100"/>
                  </a:moveTo>
                  <a:lnTo>
                    <a:pt x="211" y="100"/>
                  </a:lnTo>
                  <a:lnTo>
                    <a:pt x="211" y="100"/>
                  </a:lnTo>
                  <a:lnTo>
                    <a:pt x="214" y="100"/>
                  </a:lnTo>
                  <a:lnTo>
                    <a:pt x="216" y="101"/>
                  </a:lnTo>
                  <a:lnTo>
                    <a:pt x="218" y="103"/>
                  </a:lnTo>
                  <a:lnTo>
                    <a:pt x="218" y="107"/>
                  </a:lnTo>
                  <a:lnTo>
                    <a:pt x="218" y="107"/>
                  </a:lnTo>
                  <a:lnTo>
                    <a:pt x="218" y="109"/>
                  </a:lnTo>
                  <a:lnTo>
                    <a:pt x="216" y="112"/>
                  </a:lnTo>
                  <a:lnTo>
                    <a:pt x="214" y="112"/>
                  </a:lnTo>
                  <a:lnTo>
                    <a:pt x="211" y="114"/>
                  </a:lnTo>
                  <a:lnTo>
                    <a:pt x="51" y="114"/>
                  </a:lnTo>
                  <a:lnTo>
                    <a:pt x="51" y="114"/>
                  </a:lnTo>
                  <a:lnTo>
                    <a:pt x="49" y="112"/>
                  </a:lnTo>
                  <a:lnTo>
                    <a:pt x="48" y="112"/>
                  </a:lnTo>
                  <a:lnTo>
                    <a:pt x="46" y="109"/>
                  </a:lnTo>
                  <a:lnTo>
                    <a:pt x="44" y="107"/>
                  </a:lnTo>
                  <a:lnTo>
                    <a:pt x="44" y="107"/>
                  </a:lnTo>
                  <a:lnTo>
                    <a:pt x="46" y="103"/>
                  </a:lnTo>
                  <a:lnTo>
                    <a:pt x="48" y="101"/>
                  </a:lnTo>
                  <a:lnTo>
                    <a:pt x="49" y="100"/>
                  </a:lnTo>
                  <a:lnTo>
                    <a:pt x="51" y="100"/>
                  </a:lnTo>
                  <a:lnTo>
                    <a:pt x="51" y="100"/>
                  </a:lnTo>
                  <a:close/>
                  <a:moveTo>
                    <a:pt x="218" y="154"/>
                  </a:moveTo>
                  <a:lnTo>
                    <a:pt x="218" y="154"/>
                  </a:lnTo>
                  <a:lnTo>
                    <a:pt x="218" y="156"/>
                  </a:lnTo>
                  <a:lnTo>
                    <a:pt x="216" y="160"/>
                  </a:lnTo>
                  <a:lnTo>
                    <a:pt x="214" y="161"/>
                  </a:lnTo>
                  <a:lnTo>
                    <a:pt x="211" y="161"/>
                  </a:lnTo>
                  <a:lnTo>
                    <a:pt x="51" y="161"/>
                  </a:lnTo>
                  <a:lnTo>
                    <a:pt x="51" y="161"/>
                  </a:lnTo>
                  <a:lnTo>
                    <a:pt x="49" y="161"/>
                  </a:lnTo>
                  <a:lnTo>
                    <a:pt x="48" y="160"/>
                  </a:lnTo>
                  <a:lnTo>
                    <a:pt x="46" y="156"/>
                  </a:lnTo>
                  <a:lnTo>
                    <a:pt x="44" y="154"/>
                  </a:lnTo>
                  <a:lnTo>
                    <a:pt x="44" y="154"/>
                  </a:lnTo>
                  <a:lnTo>
                    <a:pt x="46" y="150"/>
                  </a:lnTo>
                  <a:lnTo>
                    <a:pt x="48" y="149"/>
                  </a:lnTo>
                  <a:lnTo>
                    <a:pt x="49" y="147"/>
                  </a:lnTo>
                  <a:lnTo>
                    <a:pt x="51" y="147"/>
                  </a:lnTo>
                  <a:lnTo>
                    <a:pt x="211" y="147"/>
                  </a:lnTo>
                  <a:lnTo>
                    <a:pt x="211" y="147"/>
                  </a:lnTo>
                  <a:lnTo>
                    <a:pt x="214" y="147"/>
                  </a:lnTo>
                  <a:lnTo>
                    <a:pt x="216" y="149"/>
                  </a:lnTo>
                  <a:lnTo>
                    <a:pt x="218" y="150"/>
                  </a:lnTo>
                  <a:lnTo>
                    <a:pt x="218" y="154"/>
                  </a:lnTo>
                  <a:lnTo>
                    <a:pt x="218" y="154"/>
                  </a:lnTo>
                  <a:close/>
                  <a:moveTo>
                    <a:pt x="218" y="199"/>
                  </a:moveTo>
                  <a:lnTo>
                    <a:pt x="218" y="199"/>
                  </a:lnTo>
                  <a:lnTo>
                    <a:pt x="218" y="203"/>
                  </a:lnTo>
                  <a:lnTo>
                    <a:pt x="216" y="205"/>
                  </a:lnTo>
                  <a:lnTo>
                    <a:pt x="214" y="207"/>
                  </a:lnTo>
                  <a:lnTo>
                    <a:pt x="211" y="207"/>
                  </a:lnTo>
                  <a:lnTo>
                    <a:pt x="51" y="207"/>
                  </a:lnTo>
                  <a:lnTo>
                    <a:pt x="51" y="207"/>
                  </a:lnTo>
                  <a:lnTo>
                    <a:pt x="49" y="207"/>
                  </a:lnTo>
                  <a:lnTo>
                    <a:pt x="48" y="205"/>
                  </a:lnTo>
                  <a:lnTo>
                    <a:pt x="46" y="203"/>
                  </a:lnTo>
                  <a:lnTo>
                    <a:pt x="44" y="199"/>
                  </a:lnTo>
                  <a:lnTo>
                    <a:pt x="44" y="199"/>
                  </a:lnTo>
                  <a:lnTo>
                    <a:pt x="46" y="198"/>
                  </a:lnTo>
                  <a:lnTo>
                    <a:pt x="48" y="194"/>
                  </a:lnTo>
                  <a:lnTo>
                    <a:pt x="49" y="194"/>
                  </a:lnTo>
                  <a:lnTo>
                    <a:pt x="51" y="192"/>
                  </a:lnTo>
                  <a:lnTo>
                    <a:pt x="211" y="192"/>
                  </a:lnTo>
                  <a:lnTo>
                    <a:pt x="211" y="192"/>
                  </a:lnTo>
                  <a:lnTo>
                    <a:pt x="214" y="194"/>
                  </a:lnTo>
                  <a:lnTo>
                    <a:pt x="216" y="194"/>
                  </a:lnTo>
                  <a:lnTo>
                    <a:pt x="218" y="198"/>
                  </a:lnTo>
                  <a:lnTo>
                    <a:pt x="218" y="199"/>
                  </a:lnTo>
                  <a:lnTo>
                    <a:pt x="218" y="199"/>
                  </a:lnTo>
                  <a:close/>
                  <a:moveTo>
                    <a:pt x="218" y="247"/>
                  </a:moveTo>
                  <a:lnTo>
                    <a:pt x="218" y="247"/>
                  </a:lnTo>
                  <a:lnTo>
                    <a:pt x="218" y="248"/>
                  </a:lnTo>
                  <a:lnTo>
                    <a:pt x="216" y="252"/>
                  </a:lnTo>
                  <a:lnTo>
                    <a:pt x="214" y="252"/>
                  </a:lnTo>
                  <a:lnTo>
                    <a:pt x="211" y="254"/>
                  </a:lnTo>
                  <a:lnTo>
                    <a:pt x="51" y="254"/>
                  </a:lnTo>
                  <a:lnTo>
                    <a:pt x="51" y="254"/>
                  </a:lnTo>
                  <a:lnTo>
                    <a:pt x="49" y="252"/>
                  </a:lnTo>
                  <a:lnTo>
                    <a:pt x="48" y="252"/>
                  </a:lnTo>
                  <a:lnTo>
                    <a:pt x="46" y="248"/>
                  </a:lnTo>
                  <a:lnTo>
                    <a:pt x="44" y="247"/>
                  </a:lnTo>
                  <a:lnTo>
                    <a:pt x="44" y="247"/>
                  </a:lnTo>
                  <a:lnTo>
                    <a:pt x="46" y="243"/>
                  </a:lnTo>
                  <a:lnTo>
                    <a:pt x="48" y="241"/>
                  </a:lnTo>
                  <a:lnTo>
                    <a:pt x="49" y="239"/>
                  </a:lnTo>
                  <a:lnTo>
                    <a:pt x="51" y="239"/>
                  </a:lnTo>
                  <a:lnTo>
                    <a:pt x="211" y="239"/>
                  </a:lnTo>
                  <a:lnTo>
                    <a:pt x="211" y="239"/>
                  </a:lnTo>
                  <a:lnTo>
                    <a:pt x="214" y="239"/>
                  </a:lnTo>
                  <a:lnTo>
                    <a:pt x="216" y="241"/>
                  </a:lnTo>
                  <a:lnTo>
                    <a:pt x="218" y="243"/>
                  </a:lnTo>
                  <a:lnTo>
                    <a:pt x="218" y="247"/>
                  </a:lnTo>
                  <a:lnTo>
                    <a:pt x="218" y="247"/>
                  </a:lnTo>
                  <a:close/>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8" name="Group 7"/>
          <p:cNvGrpSpPr/>
          <p:nvPr/>
        </p:nvGrpSpPr>
        <p:grpSpPr>
          <a:xfrm>
            <a:off x="331015" y="3036002"/>
            <a:ext cx="1395882" cy="947410"/>
            <a:chOff x="331015" y="2593345"/>
            <a:chExt cx="1395882" cy="947410"/>
          </a:xfrm>
        </p:grpSpPr>
        <p:grpSp>
          <p:nvGrpSpPr>
            <p:cNvPr id="160" name="Group 159"/>
            <p:cNvGrpSpPr/>
            <p:nvPr/>
          </p:nvGrpSpPr>
          <p:grpSpPr>
            <a:xfrm>
              <a:off x="331015" y="2593345"/>
              <a:ext cx="1395882" cy="947410"/>
              <a:chOff x="356719" y="1329280"/>
              <a:chExt cx="1395882" cy="947410"/>
            </a:xfrm>
          </p:grpSpPr>
          <p:sp>
            <p:nvSpPr>
              <p:cNvPr id="161" name="Oval 160"/>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2" name="TextBox 161"/>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Teaching</a:t>
                </a:r>
              </a:p>
            </p:txBody>
          </p:sp>
        </p:grpSp>
        <p:grpSp>
          <p:nvGrpSpPr>
            <p:cNvPr id="204" name="Group 74"/>
            <p:cNvGrpSpPr/>
            <p:nvPr/>
          </p:nvGrpSpPr>
          <p:grpSpPr>
            <a:xfrm>
              <a:off x="985685" y="2776667"/>
              <a:ext cx="187022" cy="337990"/>
              <a:chOff x="3386647" y="802411"/>
              <a:chExt cx="172336" cy="311450"/>
            </a:xfrm>
            <a:solidFill>
              <a:schemeClr val="tx1"/>
            </a:solidFill>
          </p:grpSpPr>
          <p:sp>
            <p:nvSpPr>
              <p:cNvPr id="205"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6"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7"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8"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11" name="Group 10"/>
          <p:cNvGrpSpPr/>
          <p:nvPr/>
        </p:nvGrpSpPr>
        <p:grpSpPr>
          <a:xfrm>
            <a:off x="2083752" y="3036002"/>
            <a:ext cx="1395882" cy="947410"/>
            <a:chOff x="2083752" y="2593345"/>
            <a:chExt cx="1395882" cy="947410"/>
          </a:xfrm>
        </p:grpSpPr>
        <p:grpSp>
          <p:nvGrpSpPr>
            <p:cNvPr id="169" name="Group 168"/>
            <p:cNvGrpSpPr/>
            <p:nvPr/>
          </p:nvGrpSpPr>
          <p:grpSpPr>
            <a:xfrm>
              <a:off x="2083752" y="2593345"/>
              <a:ext cx="1395882" cy="947410"/>
              <a:chOff x="356719" y="1329280"/>
              <a:chExt cx="1395882" cy="947410"/>
            </a:xfrm>
          </p:grpSpPr>
          <p:sp>
            <p:nvSpPr>
              <p:cNvPr id="170" name="Oval 169"/>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TextBox 170"/>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Cyber Security</a:t>
                </a:r>
              </a:p>
            </p:txBody>
          </p:sp>
        </p:grpSp>
        <p:sp>
          <p:nvSpPr>
            <p:cNvPr id="214" name="Freeform 80"/>
            <p:cNvSpPr>
              <a:spLocks noEditPoints="1"/>
            </p:cNvSpPr>
            <p:nvPr/>
          </p:nvSpPr>
          <p:spPr bwMode="auto">
            <a:xfrm>
              <a:off x="2631166" y="2779460"/>
              <a:ext cx="394776" cy="296836"/>
            </a:xfrm>
            <a:custGeom>
              <a:avLst/>
              <a:gdLst>
                <a:gd name="T0" fmla="*/ 409426 w 256"/>
                <a:gd name="T1" fmla="*/ 171029 h 192"/>
                <a:gd name="T2" fmla="*/ 409426 w 256"/>
                <a:gd name="T3" fmla="*/ 171029 h 192"/>
                <a:gd name="T4" fmla="*/ 331440 w 256"/>
                <a:gd name="T5" fmla="*/ 249213 h 192"/>
                <a:gd name="T6" fmla="*/ 331440 w 256"/>
                <a:gd name="T7" fmla="*/ 249213 h 192"/>
                <a:gd name="T8" fmla="*/ 318443 w 256"/>
                <a:gd name="T9" fmla="*/ 254100 h 192"/>
                <a:gd name="T10" fmla="*/ 298946 w 256"/>
                <a:gd name="T11" fmla="*/ 234554 h 192"/>
                <a:gd name="T12" fmla="*/ 305445 w 256"/>
                <a:gd name="T13" fmla="*/ 221523 h 192"/>
                <a:gd name="T14" fmla="*/ 305445 w 256"/>
                <a:gd name="T15" fmla="*/ 221523 h 192"/>
                <a:gd name="T16" fmla="*/ 368808 w 256"/>
                <a:gd name="T17" fmla="*/ 156369 h 192"/>
                <a:gd name="T18" fmla="*/ 305445 w 256"/>
                <a:gd name="T19" fmla="*/ 92844 h 192"/>
                <a:gd name="T20" fmla="*/ 305445 w 256"/>
                <a:gd name="T21" fmla="*/ 92844 h 192"/>
                <a:gd name="T22" fmla="*/ 298946 w 256"/>
                <a:gd name="T23" fmla="*/ 78185 h 192"/>
                <a:gd name="T24" fmla="*/ 318443 w 256"/>
                <a:gd name="T25" fmla="*/ 58638 h 192"/>
                <a:gd name="T26" fmla="*/ 333065 w 256"/>
                <a:gd name="T27" fmla="*/ 65154 h 192"/>
                <a:gd name="T28" fmla="*/ 333065 w 256"/>
                <a:gd name="T29" fmla="*/ 65154 h 192"/>
                <a:gd name="T30" fmla="*/ 409426 w 256"/>
                <a:gd name="T31" fmla="*/ 141709 h 192"/>
                <a:gd name="T32" fmla="*/ 415925 w 256"/>
                <a:gd name="T33" fmla="*/ 156369 h 192"/>
                <a:gd name="T34" fmla="*/ 409426 w 256"/>
                <a:gd name="T35" fmla="*/ 171029 h 192"/>
                <a:gd name="T36" fmla="*/ 173844 w 256"/>
                <a:gd name="T37" fmla="*/ 299707 h 192"/>
                <a:gd name="T38" fmla="*/ 155972 w 256"/>
                <a:gd name="T39" fmla="*/ 312738 h 192"/>
                <a:gd name="T40" fmla="*/ 136475 w 256"/>
                <a:gd name="T41" fmla="*/ 293192 h 192"/>
                <a:gd name="T42" fmla="*/ 138100 w 256"/>
                <a:gd name="T43" fmla="*/ 286677 h 192"/>
                <a:gd name="T44" fmla="*/ 242081 w 256"/>
                <a:gd name="T45" fmla="*/ 13031 h 192"/>
                <a:gd name="T46" fmla="*/ 259953 w 256"/>
                <a:gd name="T47" fmla="*/ 0 h 192"/>
                <a:gd name="T48" fmla="*/ 279450 w 256"/>
                <a:gd name="T49" fmla="*/ 19546 h 192"/>
                <a:gd name="T50" fmla="*/ 277825 w 256"/>
                <a:gd name="T51" fmla="*/ 26062 h 192"/>
                <a:gd name="T52" fmla="*/ 173844 w 256"/>
                <a:gd name="T53" fmla="*/ 299707 h 192"/>
                <a:gd name="T54" fmla="*/ 110480 w 256"/>
                <a:gd name="T55" fmla="*/ 92844 h 192"/>
                <a:gd name="T56" fmla="*/ 47117 w 256"/>
                <a:gd name="T57" fmla="*/ 156369 h 192"/>
                <a:gd name="T58" fmla="*/ 112105 w 256"/>
                <a:gd name="T59" fmla="*/ 221523 h 192"/>
                <a:gd name="T60" fmla="*/ 112105 w 256"/>
                <a:gd name="T61" fmla="*/ 221523 h 192"/>
                <a:gd name="T62" fmla="*/ 116979 w 256"/>
                <a:gd name="T63" fmla="*/ 234554 h 192"/>
                <a:gd name="T64" fmla="*/ 97482 w 256"/>
                <a:gd name="T65" fmla="*/ 254100 h 192"/>
                <a:gd name="T66" fmla="*/ 84485 w 256"/>
                <a:gd name="T67" fmla="*/ 249213 h 192"/>
                <a:gd name="T68" fmla="*/ 84485 w 256"/>
                <a:gd name="T69" fmla="*/ 249213 h 192"/>
                <a:gd name="T70" fmla="*/ 6499 w 256"/>
                <a:gd name="T71" fmla="*/ 171029 h 192"/>
                <a:gd name="T72" fmla="*/ 6499 w 256"/>
                <a:gd name="T73" fmla="*/ 171029 h 192"/>
                <a:gd name="T74" fmla="*/ 0 w 256"/>
                <a:gd name="T75" fmla="*/ 156369 h 192"/>
                <a:gd name="T76" fmla="*/ 6499 w 256"/>
                <a:gd name="T77" fmla="*/ 141709 h 192"/>
                <a:gd name="T78" fmla="*/ 84485 w 256"/>
                <a:gd name="T79" fmla="*/ 65154 h 192"/>
                <a:gd name="T80" fmla="*/ 84485 w 256"/>
                <a:gd name="T81" fmla="*/ 65154 h 192"/>
                <a:gd name="T82" fmla="*/ 97482 w 256"/>
                <a:gd name="T83" fmla="*/ 58638 h 192"/>
                <a:gd name="T84" fmla="*/ 116979 w 256"/>
                <a:gd name="T85" fmla="*/ 78185 h 192"/>
                <a:gd name="T86" fmla="*/ 110480 w 256"/>
                <a:gd name="T87" fmla="*/ 92844 h 19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56" h="192">
                  <a:moveTo>
                    <a:pt x="252" y="105"/>
                  </a:moveTo>
                  <a:cubicBezTo>
                    <a:pt x="252" y="105"/>
                    <a:pt x="252" y="105"/>
                    <a:pt x="252" y="105"/>
                  </a:cubicBezTo>
                  <a:cubicBezTo>
                    <a:pt x="204" y="153"/>
                    <a:pt x="204" y="153"/>
                    <a:pt x="204" y="153"/>
                  </a:cubicBezTo>
                  <a:cubicBezTo>
                    <a:pt x="204" y="153"/>
                    <a:pt x="204" y="153"/>
                    <a:pt x="204" y="153"/>
                  </a:cubicBezTo>
                  <a:cubicBezTo>
                    <a:pt x="202" y="155"/>
                    <a:pt x="199" y="156"/>
                    <a:pt x="196" y="156"/>
                  </a:cubicBezTo>
                  <a:cubicBezTo>
                    <a:pt x="189" y="156"/>
                    <a:pt x="184" y="151"/>
                    <a:pt x="184" y="144"/>
                  </a:cubicBezTo>
                  <a:cubicBezTo>
                    <a:pt x="184" y="141"/>
                    <a:pt x="185" y="138"/>
                    <a:pt x="188" y="136"/>
                  </a:cubicBezTo>
                  <a:cubicBezTo>
                    <a:pt x="188" y="136"/>
                    <a:pt x="188" y="136"/>
                    <a:pt x="188" y="136"/>
                  </a:cubicBezTo>
                  <a:cubicBezTo>
                    <a:pt x="227" y="96"/>
                    <a:pt x="227" y="96"/>
                    <a:pt x="227" y="96"/>
                  </a:cubicBezTo>
                  <a:cubicBezTo>
                    <a:pt x="188" y="57"/>
                    <a:pt x="188" y="57"/>
                    <a:pt x="188" y="57"/>
                  </a:cubicBezTo>
                  <a:cubicBezTo>
                    <a:pt x="188" y="57"/>
                    <a:pt x="188" y="57"/>
                    <a:pt x="188" y="57"/>
                  </a:cubicBezTo>
                  <a:cubicBezTo>
                    <a:pt x="185" y="54"/>
                    <a:pt x="184" y="51"/>
                    <a:pt x="184" y="48"/>
                  </a:cubicBezTo>
                  <a:cubicBezTo>
                    <a:pt x="184" y="41"/>
                    <a:pt x="189" y="36"/>
                    <a:pt x="196" y="36"/>
                  </a:cubicBezTo>
                  <a:cubicBezTo>
                    <a:pt x="199" y="36"/>
                    <a:pt x="202" y="37"/>
                    <a:pt x="205" y="40"/>
                  </a:cubicBezTo>
                  <a:cubicBezTo>
                    <a:pt x="205" y="40"/>
                    <a:pt x="205" y="40"/>
                    <a:pt x="205" y="40"/>
                  </a:cubicBezTo>
                  <a:cubicBezTo>
                    <a:pt x="252" y="87"/>
                    <a:pt x="252" y="87"/>
                    <a:pt x="252" y="87"/>
                  </a:cubicBezTo>
                  <a:cubicBezTo>
                    <a:pt x="254" y="89"/>
                    <a:pt x="256" y="92"/>
                    <a:pt x="256" y="96"/>
                  </a:cubicBezTo>
                  <a:cubicBezTo>
                    <a:pt x="256" y="99"/>
                    <a:pt x="255" y="102"/>
                    <a:pt x="252" y="105"/>
                  </a:cubicBezTo>
                  <a:moveTo>
                    <a:pt x="107" y="184"/>
                  </a:moveTo>
                  <a:cubicBezTo>
                    <a:pt x="106" y="189"/>
                    <a:pt x="101" y="192"/>
                    <a:pt x="96" y="192"/>
                  </a:cubicBezTo>
                  <a:cubicBezTo>
                    <a:pt x="89" y="192"/>
                    <a:pt x="84" y="187"/>
                    <a:pt x="84" y="180"/>
                  </a:cubicBezTo>
                  <a:cubicBezTo>
                    <a:pt x="84" y="178"/>
                    <a:pt x="84" y="177"/>
                    <a:pt x="85" y="176"/>
                  </a:cubicBezTo>
                  <a:cubicBezTo>
                    <a:pt x="149" y="8"/>
                    <a:pt x="149" y="8"/>
                    <a:pt x="149" y="8"/>
                  </a:cubicBezTo>
                  <a:cubicBezTo>
                    <a:pt x="150" y="3"/>
                    <a:pt x="155" y="0"/>
                    <a:pt x="160" y="0"/>
                  </a:cubicBezTo>
                  <a:cubicBezTo>
                    <a:pt x="167" y="0"/>
                    <a:pt x="172" y="5"/>
                    <a:pt x="172" y="12"/>
                  </a:cubicBezTo>
                  <a:cubicBezTo>
                    <a:pt x="172" y="14"/>
                    <a:pt x="172" y="15"/>
                    <a:pt x="171" y="16"/>
                  </a:cubicBezTo>
                  <a:lnTo>
                    <a:pt x="107" y="184"/>
                  </a:lnTo>
                  <a:close/>
                  <a:moveTo>
                    <a:pt x="68" y="57"/>
                  </a:moveTo>
                  <a:cubicBezTo>
                    <a:pt x="29" y="96"/>
                    <a:pt x="29" y="96"/>
                    <a:pt x="29" y="96"/>
                  </a:cubicBezTo>
                  <a:cubicBezTo>
                    <a:pt x="69" y="136"/>
                    <a:pt x="69" y="136"/>
                    <a:pt x="69" y="136"/>
                  </a:cubicBezTo>
                  <a:cubicBezTo>
                    <a:pt x="69" y="136"/>
                    <a:pt x="69" y="136"/>
                    <a:pt x="69" y="136"/>
                  </a:cubicBezTo>
                  <a:cubicBezTo>
                    <a:pt x="71" y="138"/>
                    <a:pt x="72" y="141"/>
                    <a:pt x="72" y="144"/>
                  </a:cubicBezTo>
                  <a:cubicBezTo>
                    <a:pt x="72" y="151"/>
                    <a:pt x="67" y="156"/>
                    <a:pt x="60" y="156"/>
                  </a:cubicBezTo>
                  <a:cubicBezTo>
                    <a:pt x="57" y="156"/>
                    <a:pt x="54" y="155"/>
                    <a:pt x="52" y="153"/>
                  </a:cubicBezTo>
                  <a:cubicBezTo>
                    <a:pt x="52" y="153"/>
                    <a:pt x="52" y="153"/>
                    <a:pt x="52" y="153"/>
                  </a:cubicBezTo>
                  <a:cubicBezTo>
                    <a:pt x="4" y="105"/>
                    <a:pt x="4" y="105"/>
                    <a:pt x="4" y="105"/>
                  </a:cubicBezTo>
                  <a:cubicBezTo>
                    <a:pt x="4" y="105"/>
                    <a:pt x="4" y="105"/>
                    <a:pt x="4" y="105"/>
                  </a:cubicBezTo>
                  <a:cubicBezTo>
                    <a:pt x="1" y="102"/>
                    <a:pt x="0" y="99"/>
                    <a:pt x="0" y="96"/>
                  </a:cubicBezTo>
                  <a:cubicBezTo>
                    <a:pt x="0" y="92"/>
                    <a:pt x="2" y="89"/>
                    <a:pt x="4" y="87"/>
                  </a:cubicBezTo>
                  <a:cubicBezTo>
                    <a:pt x="52" y="40"/>
                    <a:pt x="52" y="40"/>
                    <a:pt x="52" y="40"/>
                  </a:cubicBezTo>
                  <a:cubicBezTo>
                    <a:pt x="52" y="40"/>
                    <a:pt x="52" y="40"/>
                    <a:pt x="52" y="40"/>
                  </a:cubicBezTo>
                  <a:cubicBezTo>
                    <a:pt x="54" y="37"/>
                    <a:pt x="57" y="36"/>
                    <a:pt x="60" y="36"/>
                  </a:cubicBezTo>
                  <a:cubicBezTo>
                    <a:pt x="67" y="36"/>
                    <a:pt x="72" y="41"/>
                    <a:pt x="72" y="48"/>
                  </a:cubicBezTo>
                  <a:cubicBezTo>
                    <a:pt x="72" y="51"/>
                    <a:pt x="71" y="54"/>
                    <a:pt x="68" y="57"/>
                  </a:cubicBezTo>
                  <a:close/>
                </a:path>
              </a:pathLst>
            </a:custGeom>
            <a:solidFill>
              <a:schemeClr val="tx2">
                <a:lumMod val="95000"/>
                <a:lumOff val="5000"/>
              </a:schemeClr>
            </a:solidFill>
            <a:ln>
              <a:noFill/>
            </a:ln>
          </p:spPr>
          <p:txBody>
            <a:bodyPr/>
            <a:lstStyle/>
            <a:p>
              <a:endParaRPr lang="en-US" sz="1350"/>
            </a:p>
          </p:txBody>
        </p:sp>
      </p:grpSp>
      <p:grpSp>
        <p:nvGrpSpPr>
          <p:cNvPr id="13" name="Group 12"/>
          <p:cNvGrpSpPr/>
          <p:nvPr/>
        </p:nvGrpSpPr>
        <p:grpSpPr>
          <a:xfrm>
            <a:off x="3903502" y="1793304"/>
            <a:ext cx="1395882" cy="942055"/>
            <a:chOff x="3903502" y="1350646"/>
            <a:chExt cx="1395882" cy="942055"/>
          </a:xfrm>
        </p:grpSpPr>
        <p:grpSp>
          <p:nvGrpSpPr>
            <p:cNvPr id="175" name="Group 174"/>
            <p:cNvGrpSpPr/>
            <p:nvPr/>
          </p:nvGrpSpPr>
          <p:grpSpPr>
            <a:xfrm>
              <a:off x="3903502" y="1350646"/>
              <a:ext cx="1395882" cy="942055"/>
              <a:chOff x="356719" y="1334635"/>
              <a:chExt cx="1395882" cy="942055"/>
            </a:xfrm>
          </p:grpSpPr>
          <p:sp>
            <p:nvSpPr>
              <p:cNvPr id="176" name="Oval 175"/>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TextBox 176"/>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Horticulture</a:t>
                </a:r>
              </a:p>
            </p:txBody>
          </p:sp>
        </p:grpSp>
        <p:sp>
          <p:nvSpPr>
            <p:cNvPr id="221" name="Freeform 15"/>
            <p:cNvSpPr>
              <a:spLocks noEditPoints="1"/>
            </p:cNvSpPr>
            <p:nvPr/>
          </p:nvSpPr>
          <p:spPr bwMode="auto">
            <a:xfrm>
              <a:off x="4428658" y="1500491"/>
              <a:ext cx="394776" cy="394776"/>
            </a:xfrm>
            <a:custGeom>
              <a:avLst/>
              <a:gdLst>
                <a:gd name="T0" fmla="*/ 344438 w 256"/>
                <a:gd name="T1" fmla="*/ 227459 h 256"/>
                <a:gd name="T2" fmla="*/ 344438 w 256"/>
                <a:gd name="T3" fmla="*/ 188466 h 256"/>
                <a:gd name="T4" fmla="*/ 415925 w 256"/>
                <a:gd name="T5" fmla="*/ 207963 h 256"/>
                <a:gd name="T6" fmla="*/ 357436 w 256"/>
                <a:gd name="T7" fmla="*/ 84485 h 256"/>
                <a:gd name="T8" fmla="*/ 305445 w 256"/>
                <a:gd name="T9" fmla="*/ 129977 h 256"/>
                <a:gd name="T10" fmla="*/ 292447 w 256"/>
                <a:gd name="T11" fmla="*/ 97482 h 256"/>
                <a:gd name="T12" fmla="*/ 344438 w 256"/>
                <a:gd name="T13" fmla="*/ 51991 h 256"/>
                <a:gd name="T14" fmla="*/ 357436 w 256"/>
                <a:gd name="T15" fmla="*/ 84485 h 256"/>
                <a:gd name="T16" fmla="*/ 188466 w 256"/>
                <a:gd name="T17" fmla="*/ 396429 h 256"/>
                <a:gd name="T18" fmla="*/ 207963 w 256"/>
                <a:gd name="T19" fmla="*/ 324941 h 256"/>
                <a:gd name="T20" fmla="*/ 227459 w 256"/>
                <a:gd name="T21" fmla="*/ 396429 h 256"/>
                <a:gd name="T22" fmla="*/ 207963 w 256"/>
                <a:gd name="T23" fmla="*/ 90984 h 256"/>
                <a:gd name="T24" fmla="*/ 188466 w 256"/>
                <a:gd name="T25" fmla="*/ 19496 h 256"/>
                <a:gd name="T26" fmla="*/ 227459 w 256"/>
                <a:gd name="T27" fmla="*/ 19496 h 256"/>
                <a:gd name="T28" fmla="*/ 207963 w 256"/>
                <a:gd name="T29" fmla="*/ 90984 h 256"/>
                <a:gd name="T30" fmla="*/ 84485 w 256"/>
                <a:gd name="T31" fmla="*/ 357436 h 256"/>
                <a:gd name="T32" fmla="*/ 51991 w 256"/>
                <a:gd name="T33" fmla="*/ 344438 h 256"/>
                <a:gd name="T34" fmla="*/ 97482 w 256"/>
                <a:gd name="T35" fmla="*/ 292447 h 256"/>
                <a:gd name="T36" fmla="*/ 129977 w 256"/>
                <a:gd name="T37" fmla="*/ 305445 h 256"/>
                <a:gd name="T38" fmla="*/ 110480 w 256"/>
                <a:gd name="T39" fmla="*/ 129977 h 256"/>
                <a:gd name="T40" fmla="*/ 58489 w 256"/>
                <a:gd name="T41" fmla="*/ 84485 h 256"/>
                <a:gd name="T42" fmla="*/ 71487 w 256"/>
                <a:gd name="T43" fmla="*/ 51991 h 256"/>
                <a:gd name="T44" fmla="*/ 123478 w 256"/>
                <a:gd name="T45" fmla="*/ 97482 h 256"/>
                <a:gd name="T46" fmla="*/ 110480 w 256"/>
                <a:gd name="T47" fmla="*/ 129977 h 256"/>
                <a:gd name="T48" fmla="*/ 71487 w 256"/>
                <a:gd name="T49" fmla="*/ 227459 h 256"/>
                <a:gd name="T50" fmla="*/ 0 w 256"/>
                <a:gd name="T51" fmla="*/ 207963 h 256"/>
                <a:gd name="T52" fmla="*/ 71487 w 256"/>
                <a:gd name="T53" fmla="*/ 188466 h 256"/>
                <a:gd name="T54" fmla="*/ 305445 w 256"/>
                <a:gd name="T55" fmla="*/ 285948 h 256"/>
                <a:gd name="T56" fmla="*/ 357436 w 256"/>
                <a:gd name="T57" fmla="*/ 331440 h 256"/>
                <a:gd name="T58" fmla="*/ 344438 w 256"/>
                <a:gd name="T59" fmla="*/ 363934 h 256"/>
                <a:gd name="T60" fmla="*/ 292447 w 256"/>
                <a:gd name="T61" fmla="*/ 318443 h 256"/>
                <a:gd name="T62" fmla="*/ 305445 w 256"/>
                <a:gd name="T63" fmla="*/ 285948 h 25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56" h="256">
                  <a:moveTo>
                    <a:pt x="244" y="140"/>
                  </a:moveTo>
                  <a:cubicBezTo>
                    <a:pt x="212" y="140"/>
                    <a:pt x="212" y="140"/>
                    <a:pt x="212" y="140"/>
                  </a:cubicBezTo>
                  <a:cubicBezTo>
                    <a:pt x="205" y="140"/>
                    <a:pt x="200" y="135"/>
                    <a:pt x="200" y="128"/>
                  </a:cubicBezTo>
                  <a:cubicBezTo>
                    <a:pt x="200" y="121"/>
                    <a:pt x="205" y="116"/>
                    <a:pt x="212" y="116"/>
                  </a:cubicBezTo>
                  <a:cubicBezTo>
                    <a:pt x="244" y="116"/>
                    <a:pt x="244" y="116"/>
                    <a:pt x="244" y="116"/>
                  </a:cubicBezTo>
                  <a:cubicBezTo>
                    <a:pt x="251" y="116"/>
                    <a:pt x="256" y="121"/>
                    <a:pt x="256" y="128"/>
                  </a:cubicBezTo>
                  <a:cubicBezTo>
                    <a:pt x="256" y="135"/>
                    <a:pt x="251" y="140"/>
                    <a:pt x="244" y="140"/>
                  </a:cubicBezTo>
                  <a:moveTo>
                    <a:pt x="220" y="52"/>
                  </a:moveTo>
                  <a:cubicBezTo>
                    <a:pt x="196" y="76"/>
                    <a:pt x="196" y="76"/>
                    <a:pt x="196" y="76"/>
                  </a:cubicBezTo>
                  <a:cubicBezTo>
                    <a:pt x="194" y="79"/>
                    <a:pt x="191" y="80"/>
                    <a:pt x="188" y="80"/>
                  </a:cubicBezTo>
                  <a:cubicBezTo>
                    <a:pt x="181" y="80"/>
                    <a:pt x="176" y="75"/>
                    <a:pt x="176" y="68"/>
                  </a:cubicBezTo>
                  <a:cubicBezTo>
                    <a:pt x="176" y="65"/>
                    <a:pt x="177" y="62"/>
                    <a:pt x="180" y="60"/>
                  </a:cubicBezTo>
                  <a:cubicBezTo>
                    <a:pt x="204" y="36"/>
                    <a:pt x="204" y="36"/>
                    <a:pt x="204" y="36"/>
                  </a:cubicBezTo>
                  <a:cubicBezTo>
                    <a:pt x="206" y="33"/>
                    <a:pt x="209" y="32"/>
                    <a:pt x="212" y="32"/>
                  </a:cubicBezTo>
                  <a:cubicBezTo>
                    <a:pt x="219" y="32"/>
                    <a:pt x="224" y="37"/>
                    <a:pt x="224" y="44"/>
                  </a:cubicBezTo>
                  <a:cubicBezTo>
                    <a:pt x="224" y="47"/>
                    <a:pt x="223" y="50"/>
                    <a:pt x="220" y="52"/>
                  </a:cubicBezTo>
                  <a:moveTo>
                    <a:pt x="128" y="256"/>
                  </a:moveTo>
                  <a:cubicBezTo>
                    <a:pt x="121" y="256"/>
                    <a:pt x="116" y="251"/>
                    <a:pt x="116" y="244"/>
                  </a:cubicBezTo>
                  <a:cubicBezTo>
                    <a:pt x="116" y="212"/>
                    <a:pt x="116" y="212"/>
                    <a:pt x="116" y="212"/>
                  </a:cubicBezTo>
                  <a:cubicBezTo>
                    <a:pt x="116" y="205"/>
                    <a:pt x="121" y="200"/>
                    <a:pt x="128" y="200"/>
                  </a:cubicBezTo>
                  <a:cubicBezTo>
                    <a:pt x="135" y="200"/>
                    <a:pt x="140" y="205"/>
                    <a:pt x="140" y="212"/>
                  </a:cubicBezTo>
                  <a:cubicBezTo>
                    <a:pt x="140" y="244"/>
                    <a:pt x="140" y="244"/>
                    <a:pt x="140" y="244"/>
                  </a:cubicBezTo>
                  <a:cubicBezTo>
                    <a:pt x="140" y="251"/>
                    <a:pt x="135" y="256"/>
                    <a:pt x="128" y="256"/>
                  </a:cubicBezTo>
                  <a:moveTo>
                    <a:pt x="128" y="56"/>
                  </a:moveTo>
                  <a:cubicBezTo>
                    <a:pt x="121" y="56"/>
                    <a:pt x="116" y="51"/>
                    <a:pt x="116" y="44"/>
                  </a:cubicBezTo>
                  <a:cubicBezTo>
                    <a:pt x="116" y="12"/>
                    <a:pt x="116" y="12"/>
                    <a:pt x="116" y="12"/>
                  </a:cubicBezTo>
                  <a:cubicBezTo>
                    <a:pt x="116" y="5"/>
                    <a:pt x="121" y="0"/>
                    <a:pt x="128" y="0"/>
                  </a:cubicBezTo>
                  <a:cubicBezTo>
                    <a:pt x="135" y="0"/>
                    <a:pt x="140" y="5"/>
                    <a:pt x="140" y="12"/>
                  </a:cubicBezTo>
                  <a:cubicBezTo>
                    <a:pt x="140" y="44"/>
                    <a:pt x="140" y="44"/>
                    <a:pt x="140" y="44"/>
                  </a:cubicBezTo>
                  <a:cubicBezTo>
                    <a:pt x="140" y="51"/>
                    <a:pt x="135" y="56"/>
                    <a:pt x="128" y="56"/>
                  </a:cubicBezTo>
                  <a:moveTo>
                    <a:pt x="76" y="196"/>
                  </a:moveTo>
                  <a:cubicBezTo>
                    <a:pt x="52" y="220"/>
                    <a:pt x="52" y="220"/>
                    <a:pt x="52" y="220"/>
                  </a:cubicBezTo>
                  <a:cubicBezTo>
                    <a:pt x="50" y="223"/>
                    <a:pt x="47" y="224"/>
                    <a:pt x="44" y="224"/>
                  </a:cubicBezTo>
                  <a:cubicBezTo>
                    <a:pt x="37" y="224"/>
                    <a:pt x="32" y="219"/>
                    <a:pt x="32" y="212"/>
                  </a:cubicBezTo>
                  <a:cubicBezTo>
                    <a:pt x="32" y="209"/>
                    <a:pt x="33" y="206"/>
                    <a:pt x="36" y="204"/>
                  </a:cubicBezTo>
                  <a:cubicBezTo>
                    <a:pt x="60" y="180"/>
                    <a:pt x="60" y="180"/>
                    <a:pt x="60" y="180"/>
                  </a:cubicBezTo>
                  <a:cubicBezTo>
                    <a:pt x="62" y="177"/>
                    <a:pt x="65" y="176"/>
                    <a:pt x="68" y="176"/>
                  </a:cubicBezTo>
                  <a:cubicBezTo>
                    <a:pt x="75" y="176"/>
                    <a:pt x="80" y="181"/>
                    <a:pt x="80" y="188"/>
                  </a:cubicBezTo>
                  <a:cubicBezTo>
                    <a:pt x="80" y="191"/>
                    <a:pt x="79" y="194"/>
                    <a:pt x="76" y="196"/>
                  </a:cubicBezTo>
                  <a:moveTo>
                    <a:pt x="68" y="80"/>
                  </a:moveTo>
                  <a:cubicBezTo>
                    <a:pt x="65" y="80"/>
                    <a:pt x="62" y="79"/>
                    <a:pt x="60" y="76"/>
                  </a:cubicBezTo>
                  <a:cubicBezTo>
                    <a:pt x="36" y="52"/>
                    <a:pt x="36" y="52"/>
                    <a:pt x="36" y="52"/>
                  </a:cubicBezTo>
                  <a:cubicBezTo>
                    <a:pt x="33" y="50"/>
                    <a:pt x="32" y="47"/>
                    <a:pt x="32" y="44"/>
                  </a:cubicBezTo>
                  <a:cubicBezTo>
                    <a:pt x="32" y="37"/>
                    <a:pt x="37" y="32"/>
                    <a:pt x="44" y="32"/>
                  </a:cubicBezTo>
                  <a:cubicBezTo>
                    <a:pt x="47" y="32"/>
                    <a:pt x="50" y="33"/>
                    <a:pt x="52" y="36"/>
                  </a:cubicBezTo>
                  <a:cubicBezTo>
                    <a:pt x="76" y="60"/>
                    <a:pt x="76" y="60"/>
                    <a:pt x="76" y="60"/>
                  </a:cubicBezTo>
                  <a:cubicBezTo>
                    <a:pt x="79" y="62"/>
                    <a:pt x="80" y="65"/>
                    <a:pt x="80" y="68"/>
                  </a:cubicBezTo>
                  <a:cubicBezTo>
                    <a:pt x="80" y="75"/>
                    <a:pt x="75" y="80"/>
                    <a:pt x="68" y="80"/>
                  </a:cubicBezTo>
                  <a:moveTo>
                    <a:pt x="56" y="128"/>
                  </a:moveTo>
                  <a:cubicBezTo>
                    <a:pt x="56" y="135"/>
                    <a:pt x="51" y="140"/>
                    <a:pt x="44" y="140"/>
                  </a:cubicBezTo>
                  <a:cubicBezTo>
                    <a:pt x="12" y="140"/>
                    <a:pt x="12" y="140"/>
                    <a:pt x="12" y="140"/>
                  </a:cubicBezTo>
                  <a:cubicBezTo>
                    <a:pt x="5" y="140"/>
                    <a:pt x="0" y="135"/>
                    <a:pt x="0" y="128"/>
                  </a:cubicBezTo>
                  <a:cubicBezTo>
                    <a:pt x="0" y="121"/>
                    <a:pt x="5" y="116"/>
                    <a:pt x="12" y="116"/>
                  </a:cubicBezTo>
                  <a:cubicBezTo>
                    <a:pt x="44" y="116"/>
                    <a:pt x="44" y="116"/>
                    <a:pt x="44" y="116"/>
                  </a:cubicBezTo>
                  <a:cubicBezTo>
                    <a:pt x="51" y="116"/>
                    <a:pt x="56" y="121"/>
                    <a:pt x="56" y="128"/>
                  </a:cubicBezTo>
                  <a:moveTo>
                    <a:pt x="188" y="176"/>
                  </a:moveTo>
                  <a:cubicBezTo>
                    <a:pt x="191" y="176"/>
                    <a:pt x="194" y="177"/>
                    <a:pt x="196" y="180"/>
                  </a:cubicBezTo>
                  <a:cubicBezTo>
                    <a:pt x="220" y="204"/>
                    <a:pt x="220" y="204"/>
                    <a:pt x="220" y="204"/>
                  </a:cubicBezTo>
                  <a:cubicBezTo>
                    <a:pt x="223" y="206"/>
                    <a:pt x="224" y="209"/>
                    <a:pt x="224" y="212"/>
                  </a:cubicBezTo>
                  <a:cubicBezTo>
                    <a:pt x="224" y="219"/>
                    <a:pt x="219" y="224"/>
                    <a:pt x="212" y="224"/>
                  </a:cubicBezTo>
                  <a:cubicBezTo>
                    <a:pt x="209" y="224"/>
                    <a:pt x="206" y="223"/>
                    <a:pt x="204" y="220"/>
                  </a:cubicBezTo>
                  <a:cubicBezTo>
                    <a:pt x="180" y="196"/>
                    <a:pt x="180" y="196"/>
                    <a:pt x="180" y="196"/>
                  </a:cubicBezTo>
                  <a:cubicBezTo>
                    <a:pt x="177" y="194"/>
                    <a:pt x="176" y="191"/>
                    <a:pt x="176" y="188"/>
                  </a:cubicBezTo>
                  <a:cubicBezTo>
                    <a:pt x="176" y="181"/>
                    <a:pt x="181" y="176"/>
                    <a:pt x="188" y="176"/>
                  </a:cubicBezTo>
                </a:path>
              </a:pathLst>
            </a:custGeom>
            <a:solidFill>
              <a:schemeClr val="tx2">
                <a:lumMod val="95000"/>
                <a:lumOff val="5000"/>
              </a:schemeClr>
            </a:solidFill>
            <a:ln>
              <a:noFill/>
            </a:ln>
          </p:spPr>
          <p:txBody>
            <a:bodyPr/>
            <a:lstStyle/>
            <a:p>
              <a:endParaRPr lang="en-US" sz="1350"/>
            </a:p>
          </p:txBody>
        </p:sp>
      </p:grpSp>
      <p:grpSp>
        <p:nvGrpSpPr>
          <p:cNvPr id="14" name="Group 13"/>
          <p:cNvGrpSpPr/>
          <p:nvPr/>
        </p:nvGrpSpPr>
        <p:grpSpPr>
          <a:xfrm>
            <a:off x="3877865" y="3036002"/>
            <a:ext cx="1395882" cy="947410"/>
            <a:chOff x="3877865" y="2593345"/>
            <a:chExt cx="1395882" cy="947410"/>
          </a:xfrm>
        </p:grpSpPr>
        <p:grpSp>
          <p:nvGrpSpPr>
            <p:cNvPr id="178" name="Group 177"/>
            <p:cNvGrpSpPr/>
            <p:nvPr/>
          </p:nvGrpSpPr>
          <p:grpSpPr>
            <a:xfrm>
              <a:off x="3877865" y="2593345"/>
              <a:ext cx="1395882" cy="947410"/>
              <a:chOff x="356719" y="1329280"/>
              <a:chExt cx="1395882" cy="947410"/>
            </a:xfrm>
          </p:grpSpPr>
          <p:sp>
            <p:nvSpPr>
              <p:cNvPr id="179" name="Oval 178"/>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0" name="TextBox 179"/>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Surveying</a:t>
                </a:r>
              </a:p>
            </p:txBody>
          </p:sp>
        </p:grpSp>
        <p:sp>
          <p:nvSpPr>
            <p:cNvPr id="222" name="Freeform 111"/>
            <p:cNvSpPr>
              <a:spLocks noEditPoints="1"/>
            </p:cNvSpPr>
            <p:nvPr/>
          </p:nvSpPr>
          <p:spPr bwMode="auto">
            <a:xfrm>
              <a:off x="4463084" y="2769021"/>
              <a:ext cx="315458" cy="317714"/>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9" name="Group 18"/>
          <p:cNvGrpSpPr/>
          <p:nvPr/>
        </p:nvGrpSpPr>
        <p:grpSpPr>
          <a:xfrm>
            <a:off x="7421117" y="1804458"/>
            <a:ext cx="1395882" cy="942055"/>
            <a:chOff x="7421117" y="1361800"/>
            <a:chExt cx="1395882" cy="942055"/>
          </a:xfrm>
        </p:grpSpPr>
        <p:grpSp>
          <p:nvGrpSpPr>
            <p:cNvPr id="193" name="Group 192"/>
            <p:cNvGrpSpPr/>
            <p:nvPr/>
          </p:nvGrpSpPr>
          <p:grpSpPr>
            <a:xfrm>
              <a:off x="7421117" y="1361800"/>
              <a:ext cx="1395882" cy="942055"/>
              <a:chOff x="356719" y="1334635"/>
              <a:chExt cx="1395882" cy="942055"/>
            </a:xfrm>
          </p:grpSpPr>
          <p:sp>
            <p:nvSpPr>
              <p:cNvPr id="194" name="Oval 193"/>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5" name="TextBox 194"/>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Creative &amp; Digital</a:t>
                </a:r>
              </a:p>
            </p:txBody>
          </p:sp>
        </p:grpSp>
        <p:grpSp>
          <p:nvGrpSpPr>
            <p:cNvPr id="229" name="Group 228"/>
            <p:cNvGrpSpPr/>
            <p:nvPr/>
          </p:nvGrpSpPr>
          <p:grpSpPr>
            <a:xfrm>
              <a:off x="7978555" y="1581959"/>
              <a:ext cx="330211" cy="255429"/>
              <a:chOff x="3727889" y="-113301"/>
              <a:chExt cx="548381" cy="424189"/>
            </a:xfrm>
            <a:solidFill>
              <a:schemeClr val="tx1"/>
            </a:solidFill>
          </p:grpSpPr>
          <p:sp>
            <p:nvSpPr>
              <p:cNvPr id="230" name="Oval 43"/>
              <p:cNvSpPr>
                <a:spLocks noChangeArrowheads="1"/>
              </p:cNvSpPr>
              <p:nvPr/>
            </p:nvSpPr>
            <p:spPr bwMode="auto">
              <a:xfrm>
                <a:off x="3954500" y="47987"/>
                <a:ext cx="96773" cy="9758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1" name="Freeform 44"/>
              <p:cNvSpPr>
                <a:spLocks/>
              </p:cNvSpPr>
              <p:nvPr/>
            </p:nvSpPr>
            <p:spPr bwMode="auto">
              <a:xfrm>
                <a:off x="4042402" y="-20560"/>
                <a:ext cx="98386" cy="238707"/>
              </a:xfrm>
              <a:custGeom>
                <a:avLst/>
                <a:gdLst>
                  <a:gd name="T0" fmla="*/ 34 w 52"/>
                  <a:gd name="T1" fmla="*/ 61 h 125"/>
                  <a:gd name="T2" fmla="*/ 0 w 52"/>
                  <a:gd name="T3" fmla="*/ 112 h 125"/>
                  <a:gd name="T4" fmla="*/ 15 w 52"/>
                  <a:gd name="T5" fmla="*/ 125 h 125"/>
                  <a:gd name="T6" fmla="*/ 52 w 52"/>
                  <a:gd name="T7" fmla="*/ 61 h 125"/>
                  <a:gd name="T8" fmla="*/ 18 w 52"/>
                  <a:gd name="T9" fmla="*/ 0 h 125"/>
                  <a:gd name="T10" fmla="*/ 4 w 52"/>
                  <a:gd name="T11" fmla="*/ 12 h 125"/>
                  <a:gd name="T12" fmla="*/ 34 w 52"/>
                  <a:gd name="T13" fmla="*/ 61 h 125"/>
                </a:gdLst>
                <a:ahLst/>
                <a:cxnLst>
                  <a:cxn ang="0">
                    <a:pos x="T0" y="T1"/>
                  </a:cxn>
                  <a:cxn ang="0">
                    <a:pos x="T2" y="T3"/>
                  </a:cxn>
                  <a:cxn ang="0">
                    <a:pos x="T4" y="T5"/>
                  </a:cxn>
                  <a:cxn ang="0">
                    <a:pos x="T6" y="T7"/>
                  </a:cxn>
                  <a:cxn ang="0">
                    <a:pos x="T8" y="T9"/>
                  </a:cxn>
                  <a:cxn ang="0">
                    <a:pos x="T10" y="T11"/>
                  </a:cxn>
                  <a:cxn ang="0">
                    <a:pos x="T12" y="T13"/>
                  </a:cxn>
                </a:cxnLst>
                <a:rect l="0" t="0" r="r" b="b"/>
                <a:pathLst>
                  <a:path w="52" h="125">
                    <a:moveTo>
                      <a:pt x="34" y="61"/>
                    </a:moveTo>
                    <a:cubicBezTo>
                      <a:pt x="34" y="84"/>
                      <a:pt x="20" y="104"/>
                      <a:pt x="0" y="112"/>
                    </a:cubicBezTo>
                    <a:cubicBezTo>
                      <a:pt x="15" y="125"/>
                      <a:pt x="15" y="125"/>
                      <a:pt x="15" y="125"/>
                    </a:cubicBezTo>
                    <a:cubicBezTo>
                      <a:pt x="37" y="113"/>
                      <a:pt x="52" y="89"/>
                      <a:pt x="52" y="61"/>
                    </a:cubicBezTo>
                    <a:cubicBezTo>
                      <a:pt x="52" y="35"/>
                      <a:pt x="39" y="13"/>
                      <a:pt x="18" y="0"/>
                    </a:cubicBezTo>
                    <a:cubicBezTo>
                      <a:pt x="4" y="12"/>
                      <a:pt x="4" y="12"/>
                      <a:pt x="4" y="12"/>
                    </a:cubicBezTo>
                    <a:cubicBezTo>
                      <a:pt x="22" y="21"/>
                      <a:pt x="34" y="40"/>
                      <a:pt x="34" y="61"/>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2" name="Freeform 45"/>
              <p:cNvSpPr>
                <a:spLocks/>
              </p:cNvSpPr>
              <p:nvPr/>
            </p:nvSpPr>
            <p:spPr bwMode="auto">
              <a:xfrm>
                <a:off x="4093208" y="-62495"/>
                <a:ext cx="114515" cy="322577"/>
              </a:xfrm>
              <a:custGeom>
                <a:avLst/>
                <a:gdLst>
                  <a:gd name="T0" fmla="*/ 40 w 60"/>
                  <a:gd name="T1" fmla="*/ 83 h 169"/>
                  <a:gd name="T2" fmla="*/ 0 w 60"/>
                  <a:gd name="T3" fmla="*/ 155 h 169"/>
                  <a:gd name="T4" fmla="*/ 15 w 60"/>
                  <a:gd name="T5" fmla="*/ 169 h 169"/>
                  <a:gd name="T6" fmla="*/ 60 w 60"/>
                  <a:gd name="T7" fmla="*/ 83 h 169"/>
                  <a:gd name="T8" fmla="*/ 19 w 60"/>
                  <a:gd name="T9" fmla="*/ 0 h 169"/>
                  <a:gd name="T10" fmla="*/ 3 w 60"/>
                  <a:gd name="T11" fmla="*/ 14 h 169"/>
                  <a:gd name="T12" fmla="*/ 40 w 60"/>
                  <a:gd name="T13" fmla="*/ 83 h 169"/>
                </a:gdLst>
                <a:ahLst/>
                <a:cxnLst>
                  <a:cxn ang="0">
                    <a:pos x="T0" y="T1"/>
                  </a:cxn>
                  <a:cxn ang="0">
                    <a:pos x="T2" y="T3"/>
                  </a:cxn>
                  <a:cxn ang="0">
                    <a:pos x="T4" y="T5"/>
                  </a:cxn>
                  <a:cxn ang="0">
                    <a:pos x="T6" y="T7"/>
                  </a:cxn>
                  <a:cxn ang="0">
                    <a:pos x="T8" y="T9"/>
                  </a:cxn>
                  <a:cxn ang="0">
                    <a:pos x="T10" y="T11"/>
                  </a:cxn>
                  <a:cxn ang="0">
                    <a:pos x="T12" y="T13"/>
                  </a:cxn>
                </a:cxnLst>
                <a:rect l="0" t="0" r="r" b="b"/>
                <a:pathLst>
                  <a:path w="60" h="169">
                    <a:moveTo>
                      <a:pt x="40" y="83"/>
                    </a:moveTo>
                    <a:cubicBezTo>
                      <a:pt x="40" y="114"/>
                      <a:pt x="24" y="140"/>
                      <a:pt x="0" y="155"/>
                    </a:cubicBezTo>
                    <a:cubicBezTo>
                      <a:pt x="15" y="169"/>
                      <a:pt x="15" y="169"/>
                      <a:pt x="15" y="169"/>
                    </a:cubicBezTo>
                    <a:cubicBezTo>
                      <a:pt x="42" y="150"/>
                      <a:pt x="60" y="119"/>
                      <a:pt x="60" y="83"/>
                    </a:cubicBezTo>
                    <a:cubicBezTo>
                      <a:pt x="60" y="49"/>
                      <a:pt x="44" y="19"/>
                      <a:pt x="19" y="0"/>
                    </a:cubicBezTo>
                    <a:cubicBezTo>
                      <a:pt x="3" y="14"/>
                      <a:pt x="3" y="14"/>
                      <a:pt x="3" y="14"/>
                    </a:cubicBezTo>
                    <a:cubicBezTo>
                      <a:pt x="25" y="29"/>
                      <a:pt x="40" y="54"/>
                      <a:pt x="40" y="83"/>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3" name="Freeform 46"/>
              <p:cNvSpPr>
                <a:spLocks/>
              </p:cNvSpPr>
              <p:nvPr/>
            </p:nvSpPr>
            <p:spPr bwMode="auto">
              <a:xfrm>
                <a:off x="4143207" y="-113301"/>
                <a:ext cx="133063" cy="424189"/>
              </a:xfrm>
              <a:custGeom>
                <a:avLst/>
                <a:gdLst>
                  <a:gd name="T0" fmla="*/ 49 w 70"/>
                  <a:gd name="T1" fmla="*/ 110 h 223"/>
                  <a:gd name="T2" fmla="*/ 0 w 70"/>
                  <a:gd name="T3" fmla="*/ 209 h 223"/>
                  <a:gd name="T4" fmla="*/ 16 w 70"/>
                  <a:gd name="T5" fmla="*/ 223 h 223"/>
                  <a:gd name="T6" fmla="*/ 70 w 70"/>
                  <a:gd name="T7" fmla="*/ 110 h 223"/>
                  <a:gd name="T8" fmla="*/ 19 w 70"/>
                  <a:gd name="T9" fmla="*/ 0 h 223"/>
                  <a:gd name="T10" fmla="*/ 3 w 70"/>
                  <a:gd name="T11" fmla="*/ 14 h 223"/>
                  <a:gd name="T12" fmla="*/ 49 w 70"/>
                  <a:gd name="T13" fmla="*/ 110 h 223"/>
                </a:gdLst>
                <a:ahLst/>
                <a:cxnLst>
                  <a:cxn ang="0">
                    <a:pos x="T0" y="T1"/>
                  </a:cxn>
                  <a:cxn ang="0">
                    <a:pos x="T2" y="T3"/>
                  </a:cxn>
                  <a:cxn ang="0">
                    <a:pos x="T4" y="T5"/>
                  </a:cxn>
                  <a:cxn ang="0">
                    <a:pos x="T6" y="T7"/>
                  </a:cxn>
                  <a:cxn ang="0">
                    <a:pos x="T8" y="T9"/>
                  </a:cxn>
                  <a:cxn ang="0">
                    <a:pos x="T10" y="T11"/>
                  </a:cxn>
                  <a:cxn ang="0">
                    <a:pos x="T12" y="T13"/>
                  </a:cxn>
                </a:cxnLst>
                <a:rect l="0" t="0" r="r" b="b"/>
                <a:pathLst>
                  <a:path w="70" h="223">
                    <a:moveTo>
                      <a:pt x="49" y="110"/>
                    </a:moveTo>
                    <a:cubicBezTo>
                      <a:pt x="49" y="151"/>
                      <a:pt x="30" y="186"/>
                      <a:pt x="0" y="209"/>
                    </a:cubicBezTo>
                    <a:cubicBezTo>
                      <a:pt x="16" y="223"/>
                      <a:pt x="16" y="223"/>
                      <a:pt x="16" y="223"/>
                    </a:cubicBezTo>
                    <a:cubicBezTo>
                      <a:pt x="49" y="197"/>
                      <a:pt x="70" y="156"/>
                      <a:pt x="70" y="110"/>
                    </a:cubicBezTo>
                    <a:cubicBezTo>
                      <a:pt x="70" y="66"/>
                      <a:pt x="50" y="26"/>
                      <a:pt x="19" y="0"/>
                    </a:cubicBezTo>
                    <a:cubicBezTo>
                      <a:pt x="3" y="14"/>
                      <a:pt x="3" y="14"/>
                      <a:pt x="3" y="14"/>
                    </a:cubicBezTo>
                    <a:cubicBezTo>
                      <a:pt x="31" y="37"/>
                      <a:pt x="49" y="71"/>
                      <a:pt x="49" y="110"/>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4" name="Oval 47"/>
              <p:cNvSpPr>
                <a:spLocks noChangeArrowheads="1"/>
              </p:cNvSpPr>
              <p:nvPr/>
            </p:nvSpPr>
            <p:spPr bwMode="auto">
              <a:xfrm>
                <a:off x="3952887" y="52019"/>
                <a:ext cx="96773" cy="97580"/>
              </a:xfrm>
              <a:prstGeom prst="ellipse">
                <a:avLst/>
              </a:pr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5" name="Freeform 48"/>
              <p:cNvSpPr>
                <a:spLocks/>
              </p:cNvSpPr>
              <p:nvPr/>
            </p:nvSpPr>
            <p:spPr bwMode="auto">
              <a:xfrm>
                <a:off x="3863371" y="-20560"/>
                <a:ext cx="98386" cy="238707"/>
              </a:xfrm>
              <a:custGeom>
                <a:avLst/>
                <a:gdLst>
                  <a:gd name="T0" fmla="*/ 18 w 52"/>
                  <a:gd name="T1" fmla="*/ 64 h 125"/>
                  <a:gd name="T2" fmla="*/ 52 w 52"/>
                  <a:gd name="T3" fmla="*/ 13 h 125"/>
                  <a:gd name="T4" fmla="*/ 38 w 52"/>
                  <a:gd name="T5" fmla="*/ 0 h 125"/>
                  <a:gd name="T6" fmla="*/ 0 w 52"/>
                  <a:gd name="T7" fmla="*/ 64 h 125"/>
                  <a:gd name="T8" fmla="*/ 34 w 52"/>
                  <a:gd name="T9" fmla="*/ 125 h 125"/>
                  <a:gd name="T10" fmla="*/ 48 w 52"/>
                  <a:gd name="T11" fmla="*/ 113 h 125"/>
                  <a:gd name="T12" fmla="*/ 18 w 52"/>
                  <a:gd name="T13" fmla="*/ 64 h 125"/>
                </a:gdLst>
                <a:ahLst/>
                <a:cxnLst>
                  <a:cxn ang="0">
                    <a:pos x="T0" y="T1"/>
                  </a:cxn>
                  <a:cxn ang="0">
                    <a:pos x="T2" y="T3"/>
                  </a:cxn>
                  <a:cxn ang="0">
                    <a:pos x="T4" y="T5"/>
                  </a:cxn>
                  <a:cxn ang="0">
                    <a:pos x="T6" y="T7"/>
                  </a:cxn>
                  <a:cxn ang="0">
                    <a:pos x="T8" y="T9"/>
                  </a:cxn>
                  <a:cxn ang="0">
                    <a:pos x="T10" y="T11"/>
                  </a:cxn>
                  <a:cxn ang="0">
                    <a:pos x="T12" y="T13"/>
                  </a:cxn>
                </a:cxnLst>
                <a:rect l="0" t="0" r="r" b="b"/>
                <a:pathLst>
                  <a:path w="52" h="125">
                    <a:moveTo>
                      <a:pt x="18" y="64"/>
                    </a:moveTo>
                    <a:cubicBezTo>
                      <a:pt x="18" y="41"/>
                      <a:pt x="32" y="21"/>
                      <a:pt x="52" y="13"/>
                    </a:cubicBezTo>
                    <a:cubicBezTo>
                      <a:pt x="38" y="0"/>
                      <a:pt x="38" y="0"/>
                      <a:pt x="38" y="0"/>
                    </a:cubicBezTo>
                    <a:cubicBezTo>
                      <a:pt x="15" y="12"/>
                      <a:pt x="0" y="36"/>
                      <a:pt x="0" y="64"/>
                    </a:cubicBezTo>
                    <a:cubicBezTo>
                      <a:pt x="0" y="90"/>
                      <a:pt x="14" y="113"/>
                      <a:pt x="34" y="125"/>
                    </a:cubicBezTo>
                    <a:cubicBezTo>
                      <a:pt x="48" y="113"/>
                      <a:pt x="48" y="113"/>
                      <a:pt x="48" y="113"/>
                    </a:cubicBezTo>
                    <a:cubicBezTo>
                      <a:pt x="30" y="104"/>
                      <a:pt x="18" y="85"/>
                      <a:pt x="18" y="64"/>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6" name="Freeform 49"/>
              <p:cNvSpPr>
                <a:spLocks/>
              </p:cNvSpPr>
              <p:nvPr/>
            </p:nvSpPr>
            <p:spPr bwMode="auto">
              <a:xfrm>
                <a:off x="3796437" y="-62495"/>
                <a:ext cx="116128" cy="322577"/>
              </a:xfrm>
              <a:custGeom>
                <a:avLst/>
                <a:gdLst>
                  <a:gd name="T0" fmla="*/ 20 w 61"/>
                  <a:gd name="T1" fmla="*/ 86 h 169"/>
                  <a:gd name="T2" fmla="*/ 61 w 61"/>
                  <a:gd name="T3" fmla="*/ 14 h 169"/>
                  <a:gd name="T4" fmla="*/ 45 w 61"/>
                  <a:gd name="T5" fmla="*/ 0 h 169"/>
                  <a:gd name="T6" fmla="*/ 0 w 61"/>
                  <a:gd name="T7" fmla="*/ 86 h 169"/>
                  <a:gd name="T8" fmla="*/ 42 w 61"/>
                  <a:gd name="T9" fmla="*/ 169 h 169"/>
                  <a:gd name="T10" fmla="*/ 57 w 61"/>
                  <a:gd name="T11" fmla="*/ 155 h 169"/>
                  <a:gd name="T12" fmla="*/ 20 w 61"/>
                  <a:gd name="T13" fmla="*/ 86 h 169"/>
                </a:gdLst>
                <a:ahLst/>
                <a:cxnLst>
                  <a:cxn ang="0">
                    <a:pos x="T0" y="T1"/>
                  </a:cxn>
                  <a:cxn ang="0">
                    <a:pos x="T2" y="T3"/>
                  </a:cxn>
                  <a:cxn ang="0">
                    <a:pos x="T4" y="T5"/>
                  </a:cxn>
                  <a:cxn ang="0">
                    <a:pos x="T6" y="T7"/>
                  </a:cxn>
                  <a:cxn ang="0">
                    <a:pos x="T8" y="T9"/>
                  </a:cxn>
                  <a:cxn ang="0">
                    <a:pos x="T10" y="T11"/>
                  </a:cxn>
                  <a:cxn ang="0">
                    <a:pos x="T12" y="T13"/>
                  </a:cxn>
                </a:cxnLst>
                <a:rect l="0" t="0" r="r" b="b"/>
                <a:pathLst>
                  <a:path w="61" h="169">
                    <a:moveTo>
                      <a:pt x="20" y="86"/>
                    </a:moveTo>
                    <a:cubicBezTo>
                      <a:pt x="20" y="55"/>
                      <a:pt x="36" y="29"/>
                      <a:pt x="61" y="14"/>
                    </a:cubicBezTo>
                    <a:cubicBezTo>
                      <a:pt x="45" y="0"/>
                      <a:pt x="45" y="0"/>
                      <a:pt x="45" y="0"/>
                    </a:cubicBezTo>
                    <a:cubicBezTo>
                      <a:pt x="18" y="19"/>
                      <a:pt x="0" y="50"/>
                      <a:pt x="0" y="86"/>
                    </a:cubicBezTo>
                    <a:cubicBezTo>
                      <a:pt x="0" y="120"/>
                      <a:pt x="16" y="150"/>
                      <a:pt x="42" y="169"/>
                    </a:cubicBezTo>
                    <a:cubicBezTo>
                      <a:pt x="57" y="155"/>
                      <a:pt x="57" y="155"/>
                      <a:pt x="57" y="155"/>
                    </a:cubicBezTo>
                    <a:cubicBezTo>
                      <a:pt x="35" y="140"/>
                      <a:pt x="20" y="115"/>
                      <a:pt x="20" y="86"/>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7" name="Freeform 50"/>
              <p:cNvSpPr>
                <a:spLocks/>
              </p:cNvSpPr>
              <p:nvPr/>
            </p:nvSpPr>
            <p:spPr bwMode="auto">
              <a:xfrm>
                <a:off x="3727889" y="-113301"/>
                <a:ext cx="133063" cy="424189"/>
              </a:xfrm>
              <a:custGeom>
                <a:avLst/>
                <a:gdLst>
                  <a:gd name="T0" fmla="*/ 21 w 70"/>
                  <a:gd name="T1" fmla="*/ 113 h 223"/>
                  <a:gd name="T2" fmla="*/ 70 w 70"/>
                  <a:gd name="T3" fmla="*/ 14 h 223"/>
                  <a:gd name="T4" fmla="*/ 54 w 70"/>
                  <a:gd name="T5" fmla="*/ 0 h 223"/>
                  <a:gd name="T6" fmla="*/ 0 w 70"/>
                  <a:gd name="T7" fmla="*/ 113 h 223"/>
                  <a:gd name="T8" fmla="*/ 51 w 70"/>
                  <a:gd name="T9" fmla="*/ 223 h 223"/>
                  <a:gd name="T10" fmla="*/ 67 w 70"/>
                  <a:gd name="T11" fmla="*/ 209 h 223"/>
                  <a:gd name="T12" fmla="*/ 21 w 70"/>
                  <a:gd name="T13" fmla="*/ 113 h 223"/>
                </a:gdLst>
                <a:ahLst/>
                <a:cxnLst>
                  <a:cxn ang="0">
                    <a:pos x="T0" y="T1"/>
                  </a:cxn>
                  <a:cxn ang="0">
                    <a:pos x="T2" y="T3"/>
                  </a:cxn>
                  <a:cxn ang="0">
                    <a:pos x="T4" y="T5"/>
                  </a:cxn>
                  <a:cxn ang="0">
                    <a:pos x="T6" y="T7"/>
                  </a:cxn>
                  <a:cxn ang="0">
                    <a:pos x="T8" y="T9"/>
                  </a:cxn>
                  <a:cxn ang="0">
                    <a:pos x="T10" y="T11"/>
                  </a:cxn>
                  <a:cxn ang="0">
                    <a:pos x="T12" y="T13"/>
                  </a:cxn>
                </a:cxnLst>
                <a:rect l="0" t="0" r="r" b="b"/>
                <a:pathLst>
                  <a:path w="70" h="223">
                    <a:moveTo>
                      <a:pt x="21" y="113"/>
                    </a:moveTo>
                    <a:cubicBezTo>
                      <a:pt x="21" y="73"/>
                      <a:pt x="40" y="37"/>
                      <a:pt x="70" y="14"/>
                    </a:cubicBezTo>
                    <a:cubicBezTo>
                      <a:pt x="54" y="0"/>
                      <a:pt x="54" y="0"/>
                      <a:pt x="54" y="0"/>
                    </a:cubicBezTo>
                    <a:cubicBezTo>
                      <a:pt x="21" y="26"/>
                      <a:pt x="0" y="67"/>
                      <a:pt x="0" y="113"/>
                    </a:cubicBezTo>
                    <a:cubicBezTo>
                      <a:pt x="0" y="157"/>
                      <a:pt x="20" y="197"/>
                      <a:pt x="51" y="223"/>
                    </a:cubicBezTo>
                    <a:cubicBezTo>
                      <a:pt x="67" y="209"/>
                      <a:pt x="67" y="209"/>
                      <a:pt x="67" y="209"/>
                    </a:cubicBezTo>
                    <a:cubicBezTo>
                      <a:pt x="39" y="186"/>
                      <a:pt x="21" y="152"/>
                      <a:pt x="21" y="113"/>
                    </a:cubicBezTo>
                    <a:close/>
                  </a:path>
                </a:pathLst>
              </a:custGeom>
              <a:solidFill>
                <a:schemeClr val="tx2">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8" name="Group 17"/>
          <p:cNvGrpSpPr/>
          <p:nvPr/>
        </p:nvGrpSpPr>
        <p:grpSpPr>
          <a:xfrm>
            <a:off x="5656239" y="4234541"/>
            <a:ext cx="1395882" cy="947410"/>
            <a:chOff x="5656239" y="3791884"/>
            <a:chExt cx="1395882" cy="947410"/>
          </a:xfrm>
        </p:grpSpPr>
        <p:grpSp>
          <p:nvGrpSpPr>
            <p:cNvPr id="190" name="Group 189"/>
            <p:cNvGrpSpPr/>
            <p:nvPr/>
          </p:nvGrpSpPr>
          <p:grpSpPr>
            <a:xfrm>
              <a:off x="5656239" y="3791884"/>
              <a:ext cx="1395882" cy="947410"/>
              <a:chOff x="356719" y="1329280"/>
              <a:chExt cx="1395882" cy="947410"/>
            </a:xfrm>
          </p:grpSpPr>
          <p:sp>
            <p:nvSpPr>
              <p:cNvPr id="191" name="Oval 190"/>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2" name="TextBox 191"/>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Legal Services</a:t>
                </a:r>
              </a:p>
            </p:txBody>
          </p:sp>
        </p:grpSp>
        <p:sp>
          <p:nvSpPr>
            <p:cNvPr id="242" name="Freeform 55"/>
            <p:cNvSpPr>
              <a:spLocks noEditPoints="1"/>
            </p:cNvSpPr>
            <p:nvPr/>
          </p:nvSpPr>
          <p:spPr bwMode="auto">
            <a:xfrm>
              <a:off x="6181395" y="3948013"/>
              <a:ext cx="394776" cy="340532"/>
            </a:xfrm>
            <a:custGeom>
              <a:avLst/>
              <a:gdLst>
                <a:gd name="T0" fmla="*/ 396429 w 256"/>
                <a:gd name="T1" fmla="*/ 358775 h 220"/>
                <a:gd name="T2" fmla="*/ 19496 w 256"/>
                <a:gd name="T3" fmla="*/ 358775 h 220"/>
                <a:gd name="T4" fmla="*/ 0 w 256"/>
                <a:gd name="T5" fmla="*/ 339205 h 220"/>
                <a:gd name="T6" fmla="*/ 0 w 256"/>
                <a:gd name="T7" fmla="*/ 215265 h 220"/>
                <a:gd name="T8" fmla="*/ 0 w 256"/>
                <a:gd name="T9" fmla="*/ 215265 h 220"/>
                <a:gd name="T10" fmla="*/ 1625 w 256"/>
                <a:gd name="T11" fmla="*/ 208742 h 220"/>
                <a:gd name="T12" fmla="*/ 53615 w 256"/>
                <a:gd name="T13" fmla="*/ 71755 h 220"/>
                <a:gd name="T14" fmla="*/ 71487 w 256"/>
                <a:gd name="T15" fmla="*/ 58709 h 220"/>
                <a:gd name="T16" fmla="*/ 103981 w 256"/>
                <a:gd name="T17" fmla="*/ 58709 h 220"/>
                <a:gd name="T18" fmla="*/ 123478 w 256"/>
                <a:gd name="T19" fmla="*/ 58709 h 220"/>
                <a:gd name="T20" fmla="*/ 123478 w 256"/>
                <a:gd name="T21" fmla="*/ 65232 h 220"/>
                <a:gd name="T22" fmla="*/ 141350 w 256"/>
                <a:gd name="T23" fmla="*/ 97848 h 220"/>
                <a:gd name="T24" fmla="*/ 103981 w 256"/>
                <a:gd name="T25" fmla="*/ 97848 h 220"/>
                <a:gd name="T26" fmla="*/ 84485 w 256"/>
                <a:gd name="T27" fmla="*/ 97848 h 220"/>
                <a:gd name="T28" fmla="*/ 47117 w 256"/>
                <a:gd name="T29" fmla="*/ 195695 h 220"/>
                <a:gd name="T30" fmla="*/ 97482 w 256"/>
                <a:gd name="T31" fmla="*/ 195695 h 220"/>
                <a:gd name="T32" fmla="*/ 110480 w 256"/>
                <a:gd name="T33" fmla="*/ 195695 h 220"/>
                <a:gd name="T34" fmla="*/ 129977 w 256"/>
                <a:gd name="T35" fmla="*/ 215265 h 220"/>
                <a:gd name="T36" fmla="*/ 129977 w 256"/>
                <a:gd name="T37" fmla="*/ 234835 h 220"/>
                <a:gd name="T38" fmla="*/ 285948 w 256"/>
                <a:gd name="T39" fmla="*/ 234835 h 220"/>
                <a:gd name="T40" fmla="*/ 285948 w 256"/>
                <a:gd name="T41" fmla="*/ 215265 h 220"/>
                <a:gd name="T42" fmla="*/ 305445 w 256"/>
                <a:gd name="T43" fmla="*/ 195695 h 220"/>
                <a:gd name="T44" fmla="*/ 324941 w 256"/>
                <a:gd name="T45" fmla="*/ 195695 h 220"/>
                <a:gd name="T46" fmla="*/ 368808 w 256"/>
                <a:gd name="T47" fmla="*/ 195695 h 220"/>
                <a:gd name="T48" fmla="*/ 331440 w 256"/>
                <a:gd name="T49" fmla="*/ 97848 h 220"/>
                <a:gd name="T50" fmla="*/ 311944 w 256"/>
                <a:gd name="T51" fmla="*/ 97848 h 220"/>
                <a:gd name="T52" fmla="*/ 274575 w 256"/>
                <a:gd name="T53" fmla="*/ 97848 h 220"/>
                <a:gd name="T54" fmla="*/ 292447 w 256"/>
                <a:gd name="T55" fmla="*/ 65232 h 220"/>
                <a:gd name="T56" fmla="*/ 292447 w 256"/>
                <a:gd name="T57" fmla="*/ 58709 h 220"/>
                <a:gd name="T58" fmla="*/ 311944 w 256"/>
                <a:gd name="T59" fmla="*/ 58709 h 220"/>
                <a:gd name="T60" fmla="*/ 344438 w 256"/>
                <a:gd name="T61" fmla="*/ 58709 h 220"/>
                <a:gd name="T62" fmla="*/ 362310 w 256"/>
                <a:gd name="T63" fmla="*/ 71755 h 220"/>
                <a:gd name="T64" fmla="*/ 414300 w 256"/>
                <a:gd name="T65" fmla="*/ 208742 h 220"/>
                <a:gd name="T66" fmla="*/ 415925 w 256"/>
                <a:gd name="T67" fmla="*/ 215265 h 220"/>
                <a:gd name="T68" fmla="*/ 415925 w 256"/>
                <a:gd name="T69" fmla="*/ 339205 h 220"/>
                <a:gd name="T70" fmla="*/ 396429 w 256"/>
                <a:gd name="T71" fmla="*/ 358775 h 220"/>
                <a:gd name="T72" fmla="*/ 253454 w 256"/>
                <a:gd name="T73" fmla="*/ 84801 h 220"/>
                <a:gd name="T74" fmla="*/ 240457 w 256"/>
                <a:gd name="T75" fmla="*/ 78278 h 220"/>
                <a:gd name="T76" fmla="*/ 227459 w 256"/>
                <a:gd name="T77" fmla="*/ 66863 h 220"/>
                <a:gd name="T78" fmla="*/ 227459 w 256"/>
                <a:gd name="T79" fmla="*/ 143510 h 220"/>
                <a:gd name="T80" fmla="*/ 227459 w 256"/>
                <a:gd name="T81" fmla="*/ 189172 h 220"/>
                <a:gd name="T82" fmla="*/ 207963 w 256"/>
                <a:gd name="T83" fmla="*/ 208742 h 220"/>
                <a:gd name="T84" fmla="*/ 188466 w 256"/>
                <a:gd name="T85" fmla="*/ 189172 h 220"/>
                <a:gd name="T86" fmla="*/ 188466 w 256"/>
                <a:gd name="T87" fmla="*/ 156556 h 220"/>
                <a:gd name="T88" fmla="*/ 188466 w 256"/>
                <a:gd name="T89" fmla="*/ 66863 h 220"/>
                <a:gd name="T90" fmla="*/ 175468 w 256"/>
                <a:gd name="T91" fmla="*/ 78278 h 220"/>
                <a:gd name="T92" fmla="*/ 162471 w 256"/>
                <a:gd name="T93" fmla="*/ 84801 h 220"/>
                <a:gd name="T94" fmla="*/ 142974 w 256"/>
                <a:gd name="T95" fmla="*/ 65232 h 220"/>
                <a:gd name="T96" fmla="*/ 149473 w 256"/>
                <a:gd name="T97" fmla="*/ 52185 h 220"/>
                <a:gd name="T98" fmla="*/ 194965 w 256"/>
                <a:gd name="T99" fmla="*/ 6523 h 220"/>
                <a:gd name="T100" fmla="*/ 207963 w 256"/>
                <a:gd name="T101" fmla="*/ 0 h 220"/>
                <a:gd name="T102" fmla="*/ 220960 w 256"/>
                <a:gd name="T103" fmla="*/ 6523 h 220"/>
                <a:gd name="T104" fmla="*/ 266452 w 256"/>
                <a:gd name="T105" fmla="*/ 52185 h 220"/>
                <a:gd name="T106" fmla="*/ 272951 w 256"/>
                <a:gd name="T107" fmla="*/ 65232 h 220"/>
                <a:gd name="T108" fmla="*/ 253454 w 256"/>
                <a:gd name="T109" fmla="*/ 84801 h 22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56" h="220">
                  <a:moveTo>
                    <a:pt x="244" y="220"/>
                  </a:moveTo>
                  <a:cubicBezTo>
                    <a:pt x="12" y="220"/>
                    <a:pt x="12" y="220"/>
                    <a:pt x="12" y="220"/>
                  </a:cubicBezTo>
                  <a:cubicBezTo>
                    <a:pt x="5" y="220"/>
                    <a:pt x="0" y="215"/>
                    <a:pt x="0" y="208"/>
                  </a:cubicBezTo>
                  <a:cubicBezTo>
                    <a:pt x="0" y="132"/>
                    <a:pt x="0" y="132"/>
                    <a:pt x="0" y="132"/>
                  </a:cubicBezTo>
                  <a:cubicBezTo>
                    <a:pt x="0" y="132"/>
                    <a:pt x="0" y="132"/>
                    <a:pt x="0" y="132"/>
                  </a:cubicBezTo>
                  <a:cubicBezTo>
                    <a:pt x="0" y="130"/>
                    <a:pt x="0" y="129"/>
                    <a:pt x="1" y="128"/>
                  </a:cubicBezTo>
                  <a:cubicBezTo>
                    <a:pt x="33" y="44"/>
                    <a:pt x="33" y="44"/>
                    <a:pt x="33" y="44"/>
                  </a:cubicBezTo>
                  <a:cubicBezTo>
                    <a:pt x="34" y="39"/>
                    <a:pt x="39" y="36"/>
                    <a:pt x="44" y="36"/>
                  </a:cubicBezTo>
                  <a:cubicBezTo>
                    <a:pt x="64" y="36"/>
                    <a:pt x="64" y="36"/>
                    <a:pt x="64" y="36"/>
                  </a:cubicBezTo>
                  <a:cubicBezTo>
                    <a:pt x="76" y="36"/>
                    <a:pt x="76" y="36"/>
                    <a:pt x="76" y="36"/>
                  </a:cubicBezTo>
                  <a:cubicBezTo>
                    <a:pt x="76" y="37"/>
                    <a:pt x="76" y="39"/>
                    <a:pt x="76" y="40"/>
                  </a:cubicBezTo>
                  <a:cubicBezTo>
                    <a:pt x="76" y="48"/>
                    <a:pt x="80" y="56"/>
                    <a:pt x="87" y="60"/>
                  </a:cubicBezTo>
                  <a:cubicBezTo>
                    <a:pt x="64" y="60"/>
                    <a:pt x="64" y="60"/>
                    <a:pt x="64" y="60"/>
                  </a:cubicBezTo>
                  <a:cubicBezTo>
                    <a:pt x="52" y="60"/>
                    <a:pt x="52" y="60"/>
                    <a:pt x="52" y="60"/>
                  </a:cubicBezTo>
                  <a:cubicBezTo>
                    <a:pt x="29" y="120"/>
                    <a:pt x="29" y="120"/>
                    <a:pt x="29" y="120"/>
                  </a:cubicBezTo>
                  <a:cubicBezTo>
                    <a:pt x="60" y="120"/>
                    <a:pt x="60" y="120"/>
                    <a:pt x="60" y="120"/>
                  </a:cubicBezTo>
                  <a:cubicBezTo>
                    <a:pt x="68" y="120"/>
                    <a:pt x="68" y="120"/>
                    <a:pt x="68" y="120"/>
                  </a:cubicBezTo>
                  <a:cubicBezTo>
                    <a:pt x="75" y="120"/>
                    <a:pt x="80" y="125"/>
                    <a:pt x="80" y="132"/>
                  </a:cubicBezTo>
                  <a:cubicBezTo>
                    <a:pt x="80" y="144"/>
                    <a:pt x="80" y="144"/>
                    <a:pt x="80" y="144"/>
                  </a:cubicBezTo>
                  <a:cubicBezTo>
                    <a:pt x="176" y="144"/>
                    <a:pt x="176" y="144"/>
                    <a:pt x="176" y="144"/>
                  </a:cubicBezTo>
                  <a:cubicBezTo>
                    <a:pt x="176" y="132"/>
                    <a:pt x="176" y="132"/>
                    <a:pt x="176" y="132"/>
                  </a:cubicBezTo>
                  <a:cubicBezTo>
                    <a:pt x="176" y="125"/>
                    <a:pt x="181" y="120"/>
                    <a:pt x="188" y="120"/>
                  </a:cubicBezTo>
                  <a:cubicBezTo>
                    <a:pt x="200" y="120"/>
                    <a:pt x="200" y="120"/>
                    <a:pt x="200" y="120"/>
                  </a:cubicBezTo>
                  <a:cubicBezTo>
                    <a:pt x="227" y="120"/>
                    <a:pt x="227" y="120"/>
                    <a:pt x="227" y="120"/>
                  </a:cubicBezTo>
                  <a:cubicBezTo>
                    <a:pt x="204" y="60"/>
                    <a:pt x="204" y="60"/>
                    <a:pt x="204" y="60"/>
                  </a:cubicBezTo>
                  <a:cubicBezTo>
                    <a:pt x="192" y="60"/>
                    <a:pt x="192" y="60"/>
                    <a:pt x="192" y="60"/>
                  </a:cubicBezTo>
                  <a:cubicBezTo>
                    <a:pt x="169" y="60"/>
                    <a:pt x="169" y="60"/>
                    <a:pt x="169" y="60"/>
                  </a:cubicBezTo>
                  <a:cubicBezTo>
                    <a:pt x="176" y="56"/>
                    <a:pt x="180" y="48"/>
                    <a:pt x="180" y="40"/>
                  </a:cubicBezTo>
                  <a:cubicBezTo>
                    <a:pt x="180" y="39"/>
                    <a:pt x="180" y="37"/>
                    <a:pt x="180" y="36"/>
                  </a:cubicBezTo>
                  <a:cubicBezTo>
                    <a:pt x="192" y="36"/>
                    <a:pt x="192" y="36"/>
                    <a:pt x="192" y="36"/>
                  </a:cubicBezTo>
                  <a:cubicBezTo>
                    <a:pt x="212" y="36"/>
                    <a:pt x="212" y="36"/>
                    <a:pt x="212" y="36"/>
                  </a:cubicBezTo>
                  <a:cubicBezTo>
                    <a:pt x="217" y="36"/>
                    <a:pt x="222" y="39"/>
                    <a:pt x="223" y="44"/>
                  </a:cubicBezTo>
                  <a:cubicBezTo>
                    <a:pt x="255" y="128"/>
                    <a:pt x="255" y="128"/>
                    <a:pt x="255" y="128"/>
                  </a:cubicBezTo>
                  <a:cubicBezTo>
                    <a:pt x="256" y="129"/>
                    <a:pt x="256" y="130"/>
                    <a:pt x="256" y="132"/>
                  </a:cubicBezTo>
                  <a:cubicBezTo>
                    <a:pt x="256" y="208"/>
                    <a:pt x="256" y="208"/>
                    <a:pt x="256" y="208"/>
                  </a:cubicBezTo>
                  <a:cubicBezTo>
                    <a:pt x="256" y="215"/>
                    <a:pt x="251" y="220"/>
                    <a:pt x="244" y="220"/>
                  </a:cubicBezTo>
                  <a:moveTo>
                    <a:pt x="156" y="52"/>
                  </a:moveTo>
                  <a:cubicBezTo>
                    <a:pt x="153" y="52"/>
                    <a:pt x="150" y="51"/>
                    <a:pt x="148" y="48"/>
                  </a:cubicBezTo>
                  <a:cubicBezTo>
                    <a:pt x="140" y="41"/>
                    <a:pt x="140" y="41"/>
                    <a:pt x="140" y="41"/>
                  </a:cubicBezTo>
                  <a:cubicBezTo>
                    <a:pt x="140" y="88"/>
                    <a:pt x="140" y="88"/>
                    <a:pt x="140" y="88"/>
                  </a:cubicBezTo>
                  <a:cubicBezTo>
                    <a:pt x="140" y="116"/>
                    <a:pt x="140" y="116"/>
                    <a:pt x="140" y="116"/>
                  </a:cubicBezTo>
                  <a:cubicBezTo>
                    <a:pt x="140" y="123"/>
                    <a:pt x="135" y="128"/>
                    <a:pt x="128" y="128"/>
                  </a:cubicBezTo>
                  <a:cubicBezTo>
                    <a:pt x="121" y="128"/>
                    <a:pt x="116" y="123"/>
                    <a:pt x="116" y="116"/>
                  </a:cubicBezTo>
                  <a:cubicBezTo>
                    <a:pt x="116" y="96"/>
                    <a:pt x="116" y="96"/>
                    <a:pt x="116" y="96"/>
                  </a:cubicBezTo>
                  <a:cubicBezTo>
                    <a:pt x="116" y="41"/>
                    <a:pt x="116" y="41"/>
                    <a:pt x="116" y="41"/>
                  </a:cubicBezTo>
                  <a:cubicBezTo>
                    <a:pt x="108" y="48"/>
                    <a:pt x="108" y="48"/>
                    <a:pt x="108" y="48"/>
                  </a:cubicBezTo>
                  <a:cubicBezTo>
                    <a:pt x="106" y="51"/>
                    <a:pt x="103" y="52"/>
                    <a:pt x="100" y="52"/>
                  </a:cubicBezTo>
                  <a:cubicBezTo>
                    <a:pt x="93" y="52"/>
                    <a:pt x="88" y="47"/>
                    <a:pt x="88" y="40"/>
                  </a:cubicBezTo>
                  <a:cubicBezTo>
                    <a:pt x="88" y="37"/>
                    <a:pt x="89" y="34"/>
                    <a:pt x="92" y="32"/>
                  </a:cubicBezTo>
                  <a:cubicBezTo>
                    <a:pt x="120" y="4"/>
                    <a:pt x="120" y="4"/>
                    <a:pt x="120" y="4"/>
                  </a:cubicBezTo>
                  <a:cubicBezTo>
                    <a:pt x="122" y="1"/>
                    <a:pt x="125" y="0"/>
                    <a:pt x="128" y="0"/>
                  </a:cubicBezTo>
                  <a:cubicBezTo>
                    <a:pt x="131" y="0"/>
                    <a:pt x="134" y="1"/>
                    <a:pt x="136" y="4"/>
                  </a:cubicBezTo>
                  <a:cubicBezTo>
                    <a:pt x="164" y="32"/>
                    <a:pt x="164" y="32"/>
                    <a:pt x="164" y="32"/>
                  </a:cubicBezTo>
                  <a:cubicBezTo>
                    <a:pt x="167" y="34"/>
                    <a:pt x="168" y="37"/>
                    <a:pt x="168" y="40"/>
                  </a:cubicBezTo>
                  <a:cubicBezTo>
                    <a:pt x="168" y="47"/>
                    <a:pt x="163" y="52"/>
                    <a:pt x="156" y="52"/>
                  </a:cubicBezTo>
                </a:path>
              </a:pathLst>
            </a:custGeom>
            <a:solidFill>
              <a:schemeClr val="tx2">
                <a:lumMod val="95000"/>
                <a:lumOff val="5000"/>
              </a:schemeClr>
            </a:solidFill>
            <a:ln>
              <a:noFill/>
            </a:ln>
          </p:spPr>
          <p:txBody>
            <a:bodyPr/>
            <a:lstStyle/>
            <a:p>
              <a:endParaRPr lang="en-US" sz="1350"/>
            </a:p>
          </p:txBody>
        </p:sp>
      </p:grpSp>
      <p:grpSp>
        <p:nvGrpSpPr>
          <p:cNvPr id="22" name="Group 21"/>
          <p:cNvGrpSpPr/>
          <p:nvPr/>
        </p:nvGrpSpPr>
        <p:grpSpPr>
          <a:xfrm>
            <a:off x="7421117" y="4245695"/>
            <a:ext cx="1395882" cy="947410"/>
            <a:chOff x="7421117" y="3803038"/>
            <a:chExt cx="1395882" cy="947410"/>
          </a:xfrm>
        </p:grpSpPr>
        <p:grpSp>
          <p:nvGrpSpPr>
            <p:cNvPr id="199" name="Group 198"/>
            <p:cNvGrpSpPr/>
            <p:nvPr/>
          </p:nvGrpSpPr>
          <p:grpSpPr>
            <a:xfrm>
              <a:off x="7421117" y="3803038"/>
              <a:ext cx="1395882" cy="947410"/>
              <a:chOff x="356719" y="1329280"/>
              <a:chExt cx="1395882" cy="947410"/>
            </a:xfrm>
          </p:grpSpPr>
          <p:sp>
            <p:nvSpPr>
              <p:cNvPr id="200" name="Oval 199"/>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TextBox 200"/>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Journalism</a:t>
                </a:r>
              </a:p>
            </p:txBody>
          </p:sp>
        </p:grpSp>
        <p:sp>
          <p:nvSpPr>
            <p:cNvPr id="243" name="Freeform 32"/>
            <p:cNvSpPr>
              <a:spLocks noEditPoints="1"/>
            </p:cNvSpPr>
            <p:nvPr/>
          </p:nvSpPr>
          <p:spPr bwMode="auto">
            <a:xfrm>
              <a:off x="7938422" y="3980689"/>
              <a:ext cx="407844" cy="333484"/>
            </a:xfrm>
            <a:custGeom>
              <a:avLst/>
              <a:gdLst/>
              <a:ahLst/>
              <a:cxnLst>
                <a:cxn ang="0">
                  <a:pos x="254" y="0"/>
                </a:cxn>
                <a:cxn ang="0">
                  <a:pos x="239" y="2"/>
                </a:cxn>
                <a:cxn ang="0">
                  <a:pos x="210" y="15"/>
                </a:cxn>
                <a:cxn ang="0">
                  <a:pos x="74" y="149"/>
                </a:cxn>
                <a:cxn ang="0">
                  <a:pos x="69" y="154"/>
                </a:cxn>
                <a:cxn ang="0">
                  <a:pos x="65" y="165"/>
                </a:cxn>
                <a:cxn ang="0">
                  <a:pos x="65" y="178"/>
                </a:cxn>
                <a:cxn ang="0">
                  <a:pos x="69" y="189"/>
                </a:cxn>
                <a:cxn ang="0">
                  <a:pos x="167" y="288"/>
                </a:cxn>
                <a:cxn ang="0">
                  <a:pos x="172" y="292"/>
                </a:cxn>
                <a:cxn ang="0">
                  <a:pos x="183" y="297"/>
                </a:cxn>
                <a:cxn ang="0">
                  <a:pos x="196" y="297"/>
                </a:cxn>
                <a:cxn ang="0">
                  <a:pos x="208" y="292"/>
                </a:cxn>
                <a:cxn ang="0">
                  <a:pos x="339" y="162"/>
                </a:cxn>
                <a:cxn ang="0">
                  <a:pos x="348" y="151"/>
                </a:cxn>
                <a:cxn ang="0">
                  <a:pos x="359" y="122"/>
                </a:cxn>
                <a:cxn ang="0">
                  <a:pos x="361" y="33"/>
                </a:cxn>
                <a:cxn ang="0">
                  <a:pos x="361" y="26"/>
                </a:cxn>
                <a:cxn ang="0">
                  <a:pos x="355" y="15"/>
                </a:cxn>
                <a:cxn ang="0">
                  <a:pos x="346" y="6"/>
                </a:cxn>
                <a:cxn ang="0">
                  <a:pos x="335" y="2"/>
                </a:cxn>
                <a:cxn ang="0">
                  <a:pos x="330" y="0"/>
                </a:cxn>
                <a:cxn ang="0">
                  <a:pos x="286" y="107"/>
                </a:cxn>
                <a:cxn ang="0">
                  <a:pos x="274" y="105"/>
                </a:cxn>
                <a:cxn ang="0">
                  <a:pos x="263" y="98"/>
                </a:cxn>
                <a:cxn ang="0">
                  <a:pos x="257" y="87"/>
                </a:cxn>
                <a:cxn ang="0">
                  <a:pos x="254" y="74"/>
                </a:cxn>
                <a:cxn ang="0">
                  <a:pos x="256" y="69"/>
                </a:cxn>
                <a:cxn ang="0">
                  <a:pos x="259" y="58"/>
                </a:cxn>
                <a:cxn ang="0">
                  <a:pos x="268" y="49"/>
                </a:cxn>
                <a:cxn ang="0">
                  <a:pos x="279" y="44"/>
                </a:cxn>
                <a:cxn ang="0">
                  <a:pos x="286" y="44"/>
                </a:cxn>
                <a:cxn ang="0">
                  <a:pos x="299" y="45"/>
                </a:cxn>
                <a:cxn ang="0">
                  <a:pos x="308" y="53"/>
                </a:cxn>
                <a:cxn ang="0">
                  <a:pos x="315" y="64"/>
                </a:cxn>
                <a:cxn ang="0">
                  <a:pos x="319" y="74"/>
                </a:cxn>
                <a:cxn ang="0">
                  <a:pos x="317" y="82"/>
                </a:cxn>
                <a:cxn ang="0">
                  <a:pos x="314" y="93"/>
                </a:cxn>
                <a:cxn ang="0">
                  <a:pos x="304" y="102"/>
                </a:cxn>
                <a:cxn ang="0">
                  <a:pos x="292" y="107"/>
                </a:cxn>
                <a:cxn ang="0">
                  <a:pos x="286" y="107"/>
                </a:cxn>
                <a:cxn ang="0">
                  <a:pos x="141" y="294"/>
                </a:cxn>
                <a:cxn ang="0">
                  <a:pos x="130" y="297"/>
                </a:cxn>
                <a:cxn ang="0">
                  <a:pos x="112" y="294"/>
                </a:cxn>
                <a:cxn ang="0">
                  <a:pos x="9" y="194"/>
                </a:cxn>
                <a:cxn ang="0">
                  <a:pos x="5" y="189"/>
                </a:cxn>
                <a:cxn ang="0">
                  <a:pos x="0" y="178"/>
                </a:cxn>
                <a:cxn ang="0">
                  <a:pos x="0" y="165"/>
                </a:cxn>
                <a:cxn ang="0">
                  <a:pos x="5" y="154"/>
                </a:cxn>
                <a:cxn ang="0">
                  <a:pos x="136" y="24"/>
                </a:cxn>
                <a:cxn ang="0">
                  <a:pos x="147" y="15"/>
                </a:cxn>
                <a:cxn ang="0">
                  <a:pos x="176" y="2"/>
                </a:cxn>
                <a:cxn ang="0">
                  <a:pos x="27" y="163"/>
                </a:cxn>
                <a:cxn ang="0">
                  <a:pos x="23" y="167"/>
                </a:cxn>
                <a:cxn ang="0">
                  <a:pos x="23" y="176"/>
                </a:cxn>
                <a:cxn ang="0">
                  <a:pos x="27" y="180"/>
                </a:cxn>
              </a:cxnLst>
              <a:rect l="0" t="0" r="r" b="b"/>
              <a:pathLst>
                <a:path w="361" h="297">
                  <a:moveTo>
                    <a:pt x="330" y="0"/>
                  </a:moveTo>
                  <a:lnTo>
                    <a:pt x="254" y="0"/>
                  </a:lnTo>
                  <a:lnTo>
                    <a:pt x="254" y="0"/>
                  </a:lnTo>
                  <a:lnTo>
                    <a:pt x="239" y="2"/>
                  </a:lnTo>
                  <a:lnTo>
                    <a:pt x="225" y="7"/>
                  </a:lnTo>
                  <a:lnTo>
                    <a:pt x="210" y="15"/>
                  </a:lnTo>
                  <a:lnTo>
                    <a:pt x="199" y="24"/>
                  </a:lnTo>
                  <a:lnTo>
                    <a:pt x="74" y="149"/>
                  </a:lnTo>
                  <a:lnTo>
                    <a:pt x="74" y="149"/>
                  </a:lnTo>
                  <a:lnTo>
                    <a:pt x="69" y="154"/>
                  </a:lnTo>
                  <a:lnTo>
                    <a:pt x="67" y="160"/>
                  </a:lnTo>
                  <a:lnTo>
                    <a:pt x="65" y="165"/>
                  </a:lnTo>
                  <a:lnTo>
                    <a:pt x="63" y="172"/>
                  </a:lnTo>
                  <a:lnTo>
                    <a:pt x="65" y="178"/>
                  </a:lnTo>
                  <a:lnTo>
                    <a:pt x="67" y="183"/>
                  </a:lnTo>
                  <a:lnTo>
                    <a:pt x="69" y="189"/>
                  </a:lnTo>
                  <a:lnTo>
                    <a:pt x="74" y="194"/>
                  </a:lnTo>
                  <a:lnTo>
                    <a:pt x="167" y="288"/>
                  </a:lnTo>
                  <a:lnTo>
                    <a:pt x="167" y="288"/>
                  </a:lnTo>
                  <a:lnTo>
                    <a:pt x="172" y="292"/>
                  </a:lnTo>
                  <a:lnTo>
                    <a:pt x="178" y="296"/>
                  </a:lnTo>
                  <a:lnTo>
                    <a:pt x="183" y="297"/>
                  </a:lnTo>
                  <a:lnTo>
                    <a:pt x="190" y="297"/>
                  </a:lnTo>
                  <a:lnTo>
                    <a:pt x="196" y="297"/>
                  </a:lnTo>
                  <a:lnTo>
                    <a:pt x="201" y="296"/>
                  </a:lnTo>
                  <a:lnTo>
                    <a:pt x="208" y="292"/>
                  </a:lnTo>
                  <a:lnTo>
                    <a:pt x="212" y="288"/>
                  </a:lnTo>
                  <a:lnTo>
                    <a:pt x="339" y="162"/>
                  </a:lnTo>
                  <a:lnTo>
                    <a:pt x="339" y="162"/>
                  </a:lnTo>
                  <a:lnTo>
                    <a:pt x="348" y="151"/>
                  </a:lnTo>
                  <a:lnTo>
                    <a:pt x="355" y="136"/>
                  </a:lnTo>
                  <a:lnTo>
                    <a:pt x="359" y="122"/>
                  </a:lnTo>
                  <a:lnTo>
                    <a:pt x="361" y="107"/>
                  </a:lnTo>
                  <a:lnTo>
                    <a:pt x="361" y="33"/>
                  </a:lnTo>
                  <a:lnTo>
                    <a:pt x="361" y="33"/>
                  </a:lnTo>
                  <a:lnTo>
                    <a:pt x="361" y="26"/>
                  </a:lnTo>
                  <a:lnTo>
                    <a:pt x="359" y="20"/>
                  </a:lnTo>
                  <a:lnTo>
                    <a:pt x="355" y="15"/>
                  </a:lnTo>
                  <a:lnTo>
                    <a:pt x="352" y="9"/>
                  </a:lnTo>
                  <a:lnTo>
                    <a:pt x="346" y="6"/>
                  </a:lnTo>
                  <a:lnTo>
                    <a:pt x="341" y="4"/>
                  </a:lnTo>
                  <a:lnTo>
                    <a:pt x="335" y="2"/>
                  </a:lnTo>
                  <a:lnTo>
                    <a:pt x="330" y="0"/>
                  </a:lnTo>
                  <a:lnTo>
                    <a:pt x="330" y="0"/>
                  </a:lnTo>
                  <a:close/>
                  <a:moveTo>
                    <a:pt x="286" y="107"/>
                  </a:moveTo>
                  <a:lnTo>
                    <a:pt x="286" y="107"/>
                  </a:lnTo>
                  <a:lnTo>
                    <a:pt x="279" y="107"/>
                  </a:lnTo>
                  <a:lnTo>
                    <a:pt x="274" y="105"/>
                  </a:lnTo>
                  <a:lnTo>
                    <a:pt x="268" y="102"/>
                  </a:lnTo>
                  <a:lnTo>
                    <a:pt x="263" y="98"/>
                  </a:lnTo>
                  <a:lnTo>
                    <a:pt x="259" y="93"/>
                  </a:lnTo>
                  <a:lnTo>
                    <a:pt x="257" y="87"/>
                  </a:lnTo>
                  <a:lnTo>
                    <a:pt x="256" y="82"/>
                  </a:lnTo>
                  <a:lnTo>
                    <a:pt x="254" y="74"/>
                  </a:lnTo>
                  <a:lnTo>
                    <a:pt x="254" y="74"/>
                  </a:lnTo>
                  <a:lnTo>
                    <a:pt x="256" y="69"/>
                  </a:lnTo>
                  <a:lnTo>
                    <a:pt x="257" y="64"/>
                  </a:lnTo>
                  <a:lnTo>
                    <a:pt x="259" y="58"/>
                  </a:lnTo>
                  <a:lnTo>
                    <a:pt x="263" y="53"/>
                  </a:lnTo>
                  <a:lnTo>
                    <a:pt x="268" y="49"/>
                  </a:lnTo>
                  <a:lnTo>
                    <a:pt x="274" y="45"/>
                  </a:lnTo>
                  <a:lnTo>
                    <a:pt x="279" y="44"/>
                  </a:lnTo>
                  <a:lnTo>
                    <a:pt x="286" y="44"/>
                  </a:lnTo>
                  <a:lnTo>
                    <a:pt x="286" y="44"/>
                  </a:lnTo>
                  <a:lnTo>
                    <a:pt x="292" y="44"/>
                  </a:lnTo>
                  <a:lnTo>
                    <a:pt x="299" y="45"/>
                  </a:lnTo>
                  <a:lnTo>
                    <a:pt x="304" y="49"/>
                  </a:lnTo>
                  <a:lnTo>
                    <a:pt x="308" y="53"/>
                  </a:lnTo>
                  <a:lnTo>
                    <a:pt x="314" y="58"/>
                  </a:lnTo>
                  <a:lnTo>
                    <a:pt x="315" y="64"/>
                  </a:lnTo>
                  <a:lnTo>
                    <a:pt x="317" y="69"/>
                  </a:lnTo>
                  <a:lnTo>
                    <a:pt x="319" y="74"/>
                  </a:lnTo>
                  <a:lnTo>
                    <a:pt x="319" y="74"/>
                  </a:lnTo>
                  <a:lnTo>
                    <a:pt x="317" y="82"/>
                  </a:lnTo>
                  <a:lnTo>
                    <a:pt x="315" y="87"/>
                  </a:lnTo>
                  <a:lnTo>
                    <a:pt x="314" y="93"/>
                  </a:lnTo>
                  <a:lnTo>
                    <a:pt x="308" y="98"/>
                  </a:lnTo>
                  <a:lnTo>
                    <a:pt x="304" y="102"/>
                  </a:lnTo>
                  <a:lnTo>
                    <a:pt x="299" y="105"/>
                  </a:lnTo>
                  <a:lnTo>
                    <a:pt x="292" y="107"/>
                  </a:lnTo>
                  <a:lnTo>
                    <a:pt x="286" y="107"/>
                  </a:lnTo>
                  <a:lnTo>
                    <a:pt x="286" y="107"/>
                  </a:lnTo>
                  <a:close/>
                  <a:moveTo>
                    <a:pt x="27" y="180"/>
                  </a:moveTo>
                  <a:lnTo>
                    <a:pt x="141" y="294"/>
                  </a:lnTo>
                  <a:lnTo>
                    <a:pt x="141" y="294"/>
                  </a:lnTo>
                  <a:lnTo>
                    <a:pt x="130" y="297"/>
                  </a:lnTo>
                  <a:lnTo>
                    <a:pt x="121" y="297"/>
                  </a:lnTo>
                  <a:lnTo>
                    <a:pt x="112" y="294"/>
                  </a:lnTo>
                  <a:lnTo>
                    <a:pt x="103" y="288"/>
                  </a:lnTo>
                  <a:lnTo>
                    <a:pt x="9" y="194"/>
                  </a:lnTo>
                  <a:lnTo>
                    <a:pt x="9" y="194"/>
                  </a:lnTo>
                  <a:lnTo>
                    <a:pt x="5" y="189"/>
                  </a:lnTo>
                  <a:lnTo>
                    <a:pt x="2" y="183"/>
                  </a:lnTo>
                  <a:lnTo>
                    <a:pt x="0" y="178"/>
                  </a:lnTo>
                  <a:lnTo>
                    <a:pt x="0" y="172"/>
                  </a:lnTo>
                  <a:lnTo>
                    <a:pt x="0" y="165"/>
                  </a:lnTo>
                  <a:lnTo>
                    <a:pt x="2" y="160"/>
                  </a:lnTo>
                  <a:lnTo>
                    <a:pt x="5" y="154"/>
                  </a:lnTo>
                  <a:lnTo>
                    <a:pt x="9" y="149"/>
                  </a:lnTo>
                  <a:lnTo>
                    <a:pt x="136" y="24"/>
                  </a:lnTo>
                  <a:lnTo>
                    <a:pt x="136" y="24"/>
                  </a:lnTo>
                  <a:lnTo>
                    <a:pt x="147" y="15"/>
                  </a:lnTo>
                  <a:lnTo>
                    <a:pt x="161" y="7"/>
                  </a:lnTo>
                  <a:lnTo>
                    <a:pt x="176" y="2"/>
                  </a:lnTo>
                  <a:lnTo>
                    <a:pt x="190" y="0"/>
                  </a:lnTo>
                  <a:lnTo>
                    <a:pt x="27" y="163"/>
                  </a:lnTo>
                  <a:lnTo>
                    <a:pt x="27" y="163"/>
                  </a:lnTo>
                  <a:lnTo>
                    <a:pt x="23" y="167"/>
                  </a:lnTo>
                  <a:lnTo>
                    <a:pt x="23" y="172"/>
                  </a:lnTo>
                  <a:lnTo>
                    <a:pt x="23" y="176"/>
                  </a:lnTo>
                  <a:lnTo>
                    <a:pt x="27" y="180"/>
                  </a:lnTo>
                  <a:lnTo>
                    <a:pt x="27" y="180"/>
                  </a:lnTo>
                  <a:close/>
                </a:path>
              </a:pathLst>
            </a:custGeom>
            <a:solidFill>
              <a:schemeClr val="tx2">
                <a:lumMod val="95000"/>
                <a:lumOff val="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7" name="Group 16"/>
          <p:cNvGrpSpPr/>
          <p:nvPr/>
        </p:nvGrpSpPr>
        <p:grpSpPr>
          <a:xfrm>
            <a:off x="5486400" y="3036002"/>
            <a:ext cx="1752600" cy="947410"/>
            <a:chOff x="5486400" y="2593345"/>
            <a:chExt cx="1752600" cy="947410"/>
          </a:xfrm>
        </p:grpSpPr>
        <p:grpSp>
          <p:nvGrpSpPr>
            <p:cNvPr id="187" name="Group 186"/>
            <p:cNvGrpSpPr/>
            <p:nvPr/>
          </p:nvGrpSpPr>
          <p:grpSpPr>
            <a:xfrm>
              <a:off x="5486400" y="2593345"/>
              <a:ext cx="1752600" cy="947410"/>
              <a:chOff x="212517" y="1329280"/>
              <a:chExt cx="1752600" cy="947410"/>
            </a:xfrm>
          </p:grpSpPr>
          <p:sp>
            <p:nvSpPr>
              <p:cNvPr id="188" name="Oval 187"/>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9" name="TextBox 188"/>
              <p:cNvSpPr txBox="1"/>
              <p:nvPr/>
            </p:nvSpPr>
            <p:spPr>
              <a:xfrm>
                <a:off x="212517" y="2015080"/>
                <a:ext cx="1752600"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Project management</a:t>
                </a:r>
              </a:p>
            </p:txBody>
          </p:sp>
        </p:grpSp>
        <p:sp>
          <p:nvSpPr>
            <p:cNvPr id="244" name="Freeform 19"/>
            <p:cNvSpPr>
              <a:spLocks noEditPoints="1"/>
            </p:cNvSpPr>
            <p:nvPr/>
          </p:nvSpPr>
          <p:spPr bwMode="auto">
            <a:xfrm>
              <a:off x="6181395" y="2785190"/>
              <a:ext cx="394776" cy="320944"/>
            </a:xfrm>
            <a:custGeom>
              <a:avLst/>
              <a:gdLst>
                <a:gd name="T0" fmla="*/ 396429 w 256"/>
                <a:gd name="T1" fmla="*/ 338137 h 208"/>
                <a:gd name="T2" fmla="*/ 19496 w 256"/>
                <a:gd name="T3" fmla="*/ 338137 h 208"/>
                <a:gd name="T4" fmla="*/ 0 w 256"/>
                <a:gd name="T5" fmla="*/ 318629 h 208"/>
                <a:gd name="T6" fmla="*/ 0 w 256"/>
                <a:gd name="T7" fmla="*/ 19508 h 208"/>
                <a:gd name="T8" fmla="*/ 19496 w 256"/>
                <a:gd name="T9" fmla="*/ 0 h 208"/>
                <a:gd name="T10" fmla="*/ 396429 w 256"/>
                <a:gd name="T11" fmla="*/ 0 h 208"/>
                <a:gd name="T12" fmla="*/ 415925 w 256"/>
                <a:gd name="T13" fmla="*/ 19508 h 208"/>
                <a:gd name="T14" fmla="*/ 415925 w 256"/>
                <a:gd name="T15" fmla="*/ 318629 h 208"/>
                <a:gd name="T16" fmla="*/ 396429 w 256"/>
                <a:gd name="T17" fmla="*/ 338137 h 208"/>
                <a:gd name="T18" fmla="*/ 136475 w 256"/>
                <a:gd name="T19" fmla="*/ 39016 h 208"/>
                <a:gd name="T20" fmla="*/ 38993 w 256"/>
                <a:gd name="T21" fmla="*/ 39016 h 208"/>
                <a:gd name="T22" fmla="*/ 38993 w 256"/>
                <a:gd name="T23" fmla="*/ 299121 h 208"/>
                <a:gd name="T24" fmla="*/ 136475 w 256"/>
                <a:gd name="T25" fmla="*/ 299121 h 208"/>
                <a:gd name="T26" fmla="*/ 136475 w 256"/>
                <a:gd name="T27" fmla="*/ 39016 h 208"/>
                <a:gd name="T28" fmla="*/ 155972 w 256"/>
                <a:gd name="T29" fmla="*/ 299121 h 208"/>
                <a:gd name="T30" fmla="*/ 259953 w 256"/>
                <a:gd name="T31" fmla="*/ 299121 h 208"/>
                <a:gd name="T32" fmla="*/ 259953 w 256"/>
                <a:gd name="T33" fmla="*/ 39016 h 208"/>
                <a:gd name="T34" fmla="*/ 155972 w 256"/>
                <a:gd name="T35" fmla="*/ 39016 h 208"/>
                <a:gd name="T36" fmla="*/ 155972 w 256"/>
                <a:gd name="T37" fmla="*/ 299121 h 208"/>
                <a:gd name="T38" fmla="*/ 376932 w 256"/>
                <a:gd name="T39" fmla="*/ 39016 h 208"/>
                <a:gd name="T40" fmla="*/ 279450 w 256"/>
                <a:gd name="T41" fmla="*/ 39016 h 208"/>
                <a:gd name="T42" fmla="*/ 279450 w 256"/>
                <a:gd name="T43" fmla="*/ 299121 h 208"/>
                <a:gd name="T44" fmla="*/ 376932 w 256"/>
                <a:gd name="T45" fmla="*/ 299121 h 208"/>
                <a:gd name="T46" fmla="*/ 376932 w 256"/>
                <a:gd name="T47" fmla="*/ 39016 h 20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56" h="208">
                  <a:moveTo>
                    <a:pt x="244" y="208"/>
                  </a:moveTo>
                  <a:cubicBezTo>
                    <a:pt x="12" y="208"/>
                    <a:pt x="12" y="208"/>
                    <a:pt x="12" y="208"/>
                  </a:cubicBezTo>
                  <a:cubicBezTo>
                    <a:pt x="5" y="208"/>
                    <a:pt x="0" y="203"/>
                    <a:pt x="0" y="196"/>
                  </a:cubicBezTo>
                  <a:cubicBezTo>
                    <a:pt x="0" y="12"/>
                    <a:pt x="0" y="12"/>
                    <a:pt x="0" y="12"/>
                  </a:cubicBezTo>
                  <a:cubicBezTo>
                    <a:pt x="0" y="5"/>
                    <a:pt x="5" y="0"/>
                    <a:pt x="12" y="0"/>
                  </a:cubicBezTo>
                  <a:cubicBezTo>
                    <a:pt x="244" y="0"/>
                    <a:pt x="244" y="0"/>
                    <a:pt x="244" y="0"/>
                  </a:cubicBezTo>
                  <a:cubicBezTo>
                    <a:pt x="251" y="0"/>
                    <a:pt x="256" y="5"/>
                    <a:pt x="256" y="12"/>
                  </a:cubicBezTo>
                  <a:cubicBezTo>
                    <a:pt x="256" y="196"/>
                    <a:pt x="256" y="196"/>
                    <a:pt x="256" y="196"/>
                  </a:cubicBezTo>
                  <a:cubicBezTo>
                    <a:pt x="256" y="203"/>
                    <a:pt x="251" y="208"/>
                    <a:pt x="244" y="208"/>
                  </a:cubicBezTo>
                  <a:moveTo>
                    <a:pt x="84" y="24"/>
                  </a:moveTo>
                  <a:cubicBezTo>
                    <a:pt x="24" y="24"/>
                    <a:pt x="24" y="24"/>
                    <a:pt x="24" y="24"/>
                  </a:cubicBezTo>
                  <a:cubicBezTo>
                    <a:pt x="24" y="184"/>
                    <a:pt x="24" y="184"/>
                    <a:pt x="24" y="184"/>
                  </a:cubicBezTo>
                  <a:cubicBezTo>
                    <a:pt x="84" y="184"/>
                    <a:pt x="84" y="184"/>
                    <a:pt x="84" y="184"/>
                  </a:cubicBezTo>
                  <a:lnTo>
                    <a:pt x="84" y="24"/>
                  </a:lnTo>
                  <a:close/>
                  <a:moveTo>
                    <a:pt x="96" y="184"/>
                  </a:moveTo>
                  <a:cubicBezTo>
                    <a:pt x="160" y="184"/>
                    <a:pt x="160" y="184"/>
                    <a:pt x="160" y="184"/>
                  </a:cubicBezTo>
                  <a:cubicBezTo>
                    <a:pt x="160" y="24"/>
                    <a:pt x="160" y="24"/>
                    <a:pt x="160" y="24"/>
                  </a:cubicBezTo>
                  <a:cubicBezTo>
                    <a:pt x="96" y="24"/>
                    <a:pt x="96" y="24"/>
                    <a:pt x="96" y="24"/>
                  </a:cubicBezTo>
                  <a:lnTo>
                    <a:pt x="96" y="184"/>
                  </a:lnTo>
                  <a:close/>
                  <a:moveTo>
                    <a:pt x="232" y="24"/>
                  </a:moveTo>
                  <a:cubicBezTo>
                    <a:pt x="172" y="24"/>
                    <a:pt x="172" y="24"/>
                    <a:pt x="172" y="24"/>
                  </a:cubicBezTo>
                  <a:cubicBezTo>
                    <a:pt x="172" y="184"/>
                    <a:pt x="172" y="184"/>
                    <a:pt x="172" y="184"/>
                  </a:cubicBezTo>
                  <a:cubicBezTo>
                    <a:pt x="232" y="184"/>
                    <a:pt x="232" y="184"/>
                    <a:pt x="232" y="184"/>
                  </a:cubicBezTo>
                  <a:lnTo>
                    <a:pt x="232" y="24"/>
                  </a:lnTo>
                  <a:close/>
                </a:path>
              </a:pathLst>
            </a:custGeom>
            <a:solidFill>
              <a:schemeClr val="tx2">
                <a:lumMod val="95000"/>
                <a:lumOff val="5000"/>
              </a:schemeClr>
            </a:solidFill>
            <a:ln>
              <a:noFill/>
            </a:ln>
          </p:spPr>
          <p:txBody>
            <a:bodyPr/>
            <a:lstStyle/>
            <a:p>
              <a:endParaRPr lang="en-US" sz="1350"/>
            </a:p>
          </p:txBody>
        </p:sp>
      </p:grpSp>
      <p:grpSp>
        <p:nvGrpSpPr>
          <p:cNvPr id="2" name="Group 1"/>
          <p:cNvGrpSpPr/>
          <p:nvPr/>
        </p:nvGrpSpPr>
        <p:grpSpPr>
          <a:xfrm>
            <a:off x="5656239" y="1793304"/>
            <a:ext cx="1395882" cy="942055"/>
            <a:chOff x="5656239" y="1350646"/>
            <a:chExt cx="1395882" cy="942055"/>
          </a:xfrm>
        </p:grpSpPr>
        <p:grpSp>
          <p:nvGrpSpPr>
            <p:cNvPr id="184" name="Group 183"/>
            <p:cNvGrpSpPr/>
            <p:nvPr/>
          </p:nvGrpSpPr>
          <p:grpSpPr>
            <a:xfrm>
              <a:off x="5656239" y="1350646"/>
              <a:ext cx="1395882" cy="942055"/>
              <a:chOff x="356719" y="1334635"/>
              <a:chExt cx="1395882" cy="942055"/>
            </a:xfrm>
          </p:grpSpPr>
          <p:sp>
            <p:nvSpPr>
              <p:cNvPr id="185" name="Oval 184"/>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6" name="TextBox 185"/>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Architect</a:t>
                </a:r>
              </a:p>
            </p:txBody>
          </p:sp>
        </p:grpSp>
        <p:grpSp>
          <p:nvGrpSpPr>
            <p:cNvPr id="104" name="Group 1047"/>
            <p:cNvGrpSpPr>
              <a:grpSpLocks noChangeAspect="1"/>
            </p:cNvGrpSpPr>
            <p:nvPr/>
          </p:nvGrpSpPr>
          <p:grpSpPr bwMode="auto">
            <a:xfrm>
              <a:off x="6183516" y="1538565"/>
              <a:ext cx="443571" cy="344422"/>
              <a:chOff x="281" y="748"/>
              <a:chExt cx="4098" cy="3182"/>
            </a:xfrm>
            <a:solidFill>
              <a:schemeClr val="tx1"/>
            </a:solidFill>
          </p:grpSpPr>
          <p:sp>
            <p:nvSpPr>
              <p:cNvPr id="105" name="Freeform 1049"/>
              <p:cNvSpPr>
                <a:spLocks noEditPoints="1"/>
              </p:cNvSpPr>
              <p:nvPr/>
            </p:nvSpPr>
            <p:spPr bwMode="auto">
              <a:xfrm>
                <a:off x="281" y="748"/>
                <a:ext cx="4098" cy="3182"/>
              </a:xfrm>
              <a:custGeom>
                <a:avLst/>
                <a:gdLst>
                  <a:gd name="T0" fmla="*/ 1653 w 4098"/>
                  <a:gd name="T1" fmla="*/ 2299 h 3182"/>
                  <a:gd name="T2" fmla="*/ 1840 w 4098"/>
                  <a:gd name="T3" fmla="*/ 2488 h 3182"/>
                  <a:gd name="T4" fmla="*/ 3386 w 4098"/>
                  <a:gd name="T5" fmla="*/ 565 h 3182"/>
                  <a:gd name="T6" fmla="*/ 3757 w 4098"/>
                  <a:gd name="T7" fmla="*/ 207 h 3182"/>
                  <a:gd name="T8" fmla="*/ 3727 w 4098"/>
                  <a:gd name="T9" fmla="*/ 225 h 3182"/>
                  <a:gd name="T10" fmla="*/ 3595 w 4098"/>
                  <a:gd name="T11" fmla="*/ 544 h 3182"/>
                  <a:gd name="T12" fmla="*/ 3914 w 4098"/>
                  <a:gd name="T13" fmla="*/ 413 h 3182"/>
                  <a:gd name="T14" fmla="*/ 3933 w 4098"/>
                  <a:gd name="T15" fmla="*/ 382 h 3182"/>
                  <a:gd name="T16" fmla="*/ 3933 w 4098"/>
                  <a:gd name="T17" fmla="*/ 346 h 3182"/>
                  <a:gd name="T18" fmla="*/ 3914 w 4098"/>
                  <a:gd name="T19" fmla="*/ 316 h 3182"/>
                  <a:gd name="T20" fmla="*/ 3824 w 4098"/>
                  <a:gd name="T21" fmla="*/ 225 h 3182"/>
                  <a:gd name="T22" fmla="*/ 3793 w 4098"/>
                  <a:gd name="T23" fmla="*/ 207 h 3182"/>
                  <a:gd name="T24" fmla="*/ 163 w 4098"/>
                  <a:gd name="T25" fmla="*/ 162 h 3182"/>
                  <a:gd name="T26" fmla="*/ 3018 w 4098"/>
                  <a:gd name="T27" fmla="*/ 3018 h 3182"/>
                  <a:gd name="T28" fmla="*/ 1942 w 4098"/>
                  <a:gd name="T29" fmla="*/ 2617 h 3182"/>
                  <a:gd name="T30" fmla="*/ 1911 w 4098"/>
                  <a:gd name="T31" fmla="*/ 2637 h 3182"/>
                  <a:gd name="T32" fmla="*/ 1442 w 4098"/>
                  <a:gd name="T33" fmla="*/ 2791 h 3182"/>
                  <a:gd name="T34" fmla="*/ 1408 w 4098"/>
                  <a:gd name="T35" fmla="*/ 2789 h 3182"/>
                  <a:gd name="T36" fmla="*/ 1372 w 4098"/>
                  <a:gd name="T37" fmla="*/ 2768 h 3182"/>
                  <a:gd name="T38" fmla="*/ 1350 w 4098"/>
                  <a:gd name="T39" fmla="*/ 2730 h 3182"/>
                  <a:gd name="T40" fmla="*/ 1352 w 4098"/>
                  <a:gd name="T41" fmla="*/ 2685 h 3182"/>
                  <a:gd name="T42" fmla="*/ 1511 w 4098"/>
                  <a:gd name="T43" fmla="*/ 2212 h 3182"/>
                  <a:gd name="T44" fmla="*/ 3018 w 4098"/>
                  <a:gd name="T45" fmla="*/ 703 h 3182"/>
                  <a:gd name="T46" fmla="*/ 163 w 4098"/>
                  <a:gd name="T47" fmla="*/ 162 h 3182"/>
                  <a:gd name="T48" fmla="*/ 3100 w 4098"/>
                  <a:gd name="T49" fmla="*/ 0 h 3182"/>
                  <a:gd name="T50" fmla="*/ 3141 w 4098"/>
                  <a:gd name="T51" fmla="*/ 11 h 3182"/>
                  <a:gd name="T52" fmla="*/ 3170 w 4098"/>
                  <a:gd name="T53" fmla="*/ 39 h 3182"/>
                  <a:gd name="T54" fmla="*/ 3182 w 4098"/>
                  <a:gd name="T55" fmla="*/ 82 h 3182"/>
                  <a:gd name="T56" fmla="*/ 3611 w 4098"/>
                  <a:gd name="T57" fmla="*/ 109 h 3182"/>
                  <a:gd name="T58" fmla="*/ 3670 w 4098"/>
                  <a:gd name="T59" fmla="*/ 67 h 3182"/>
                  <a:gd name="T60" fmla="*/ 3738 w 4098"/>
                  <a:gd name="T61" fmla="*/ 44 h 3182"/>
                  <a:gd name="T62" fmla="*/ 3811 w 4098"/>
                  <a:gd name="T63" fmla="*/ 44 h 3182"/>
                  <a:gd name="T64" fmla="*/ 3881 w 4098"/>
                  <a:gd name="T65" fmla="*/ 67 h 3182"/>
                  <a:gd name="T66" fmla="*/ 3939 w 4098"/>
                  <a:gd name="T67" fmla="*/ 109 h 3182"/>
                  <a:gd name="T68" fmla="*/ 4055 w 4098"/>
                  <a:gd name="T69" fmla="*/ 228 h 3182"/>
                  <a:gd name="T70" fmla="*/ 4087 w 4098"/>
                  <a:gd name="T71" fmla="*/ 293 h 3182"/>
                  <a:gd name="T72" fmla="*/ 4098 w 4098"/>
                  <a:gd name="T73" fmla="*/ 365 h 3182"/>
                  <a:gd name="T74" fmla="*/ 4087 w 4098"/>
                  <a:gd name="T75" fmla="*/ 437 h 3182"/>
                  <a:gd name="T76" fmla="*/ 4055 w 4098"/>
                  <a:gd name="T77" fmla="*/ 500 h 3182"/>
                  <a:gd name="T78" fmla="*/ 3182 w 4098"/>
                  <a:gd name="T79" fmla="*/ 1377 h 3182"/>
                  <a:gd name="T80" fmla="*/ 3178 w 4098"/>
                  <a:gd name="T81" fmla="*/ 3121 h 3182"/>
                  <a:gd name="T82" fmla="*/ 3158 w 4098"/>
                  <a:gd name="T83" fmla="*/ 3157 h 3182"/>
                  <a:gd name="T84" fmla="*/ 3122 w 4098"/>
                  <a:gd name="T85" fmla="*/ 3178 h 3182"/>
                  <a:gd name="T86" fmla="*/ 82 w 4098"/>
                  <a:gd name="T87" fmla="*/ 3182 h 3182"/>
                  <a:gd name="T88" fmla="*/ 41 w 4098"/>
                  <a:gd name="T89" fmla="*/ 3171 h 3182"/>
                  <a:gd name="T90" fmla="*/ 11 w 4098"/>
                  <a:gd name="T91" fmla="*/ 3141 h 3182"/>
                  <a:gd name="T92" fmla="*/ 0 w 4098"/>
                  <a:gd name="T93" fmla="*/ 3100 h 3182"/>
                  <a:gd name="T94" fmla="*/ 2 w 4098"/>
                  <a:gd name="T95" fmla="*/ 59 h 3182"/>
                  <a:gd name="T96" fmla="*/ 24 w 4098"/>
                  <a:gd name="T97" fmla="*/ 23 h 3182"/>
                  <a:gd name="T98" fmla="*/ 60 w 4098"/>
                  <a:gd name="T99" fmla="*/ 2 h 3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098" h="3182">
                    <a:moveTo>
                      <a:pt x="3386" y="565"/>
                    </a:moveTo>
                    <a:lnTo>
                      <a:pt x="1653" y="2299"/>
                    </a:lnTo>
                    <a:lnTo>
                      <a:pt x="1558" y="2582"/>
                    </a:lnTo>
                    <a:lnTo>
                      <a:pt x="1840" y="2488"/>
                    </a:lnTo>
                    <a:lnTo>
                      <a:pt x="3574" y="754"/>
                    </a:lnTo>
                    <a:lnTo>
                      <a:pt x="3386" y="565"/>
                    </a:lnTo>
                    <a:close/>
                    <a:moveTo>
                      <a:pt x="3775" y="205"/>
                    </a:moveTo>
                    <a:lnTo>
                      <a:pt x="3757" y="207"/>
                    </a:lnTo>
                    <a:lnTo>
                      <a:pt x="3740" y="213"/>
                    </a:lnTo>
                    <a:lnTo>
                      <a:pt x="3727" y="225"/>
                    </a:lnTo>
                    <a:lnTo>
                      <a:pt x="3502" y="449"/>
                    </a:lnTo>
                    <a:lnTo>
                      <a:pt x="3595" y="544"/>
                    </a:lnTo>
                    <a:lnTo>
                      <a:pt x="3689" y="638"/>
                    </a:lnTo>
                    <a:lnTo>
                      <a:pt x="3914" y="413"/>
                    </a:lnTo>
                    <a:lnTo>
                      <a:pt x="3925" y="398"/>
                    </a:lnTo>
                    <a:lnTo>
                      <a:pt x="3933" y="382"/>
                    </a:lnTo>
                    <a:lnTo>
                      <a:pt x="3935" y="365"/>
                    </a:lnTo>
                    <a:lnTo>
                      <a:pt x="3933" y="346"/>
                    </a:lnTo>
                    <a:lnTo>
                      <a:pt x="3925" y="330"/>
                    </a:lnTo>
                    <a:lnTo>
                      <a:pt x="3914" y="316"/>
                    </a:lnTo>
                    <a:lnTo>
                      <a:pt x="3914" y="316"/>
                    </a:lnTo>
                    <a:lnTo>
                      <a:pt x="3824" y="225"/>
                    </a:lnTo>
                    <a:lnTo>
                      <a:pt x="3809" y="213"/>
                    </a:lnTo>
                    <a:lnTo>
                      <a:pt x="3793" y="207"/>
                    </a:lnTo>
                    <a:lnTo>
                      <a:pt x="3775" y="205"/>
                    </a:lnTo>
                    <a:close/>
                    <a:moveTo>
                      <a:pt x="163" y="162"/>
                    </a:moveTo>
                    <a:lnTo>
                      <a:pt x="163" y="3018"/>
                    </a:lnTo>
                    <a:lnTo>
                      <a:pt x="3018" y="3018"/>
                    </a:lnTo>
                    <a:lnTo>
                      <a:pt x="3018" y="1541"/>
                    </a:lnTo>
                    <a:lnTo>
                      <a:pt x="1942" y="2617"/>
                    </a:lnTo>
                    <a:lnTo>
                      <a:pt x="1929" y="2628"/>
                    </a:lnTo>
                    <a:lnTo>
                      <a:pt x="1911" y="2637"/>
                    </a:lnTo>
                    <a:lnTo>
                      <a:pt x="1455" y="2788"/>
                    </a:lnTo>
                    <a:lnTo>
                      <a:pt x="1442" y="2791"/>
                    </a:lnTo>
                    <a:lnTo>
                      <a:pt x="1429" y="2792"/>
                    </a:lnTo>
                    <a:lnTo>
                      <a:pt x="1408" y="2789"/>
                    </a:lnTo>
                    <a:lnTo>
                      <a:pt x="1388" y="2782"/>
                    </a:lnTo>
                    <a:lnTo>
                      <a:pt x="1372" y="2768"/>
                    </a:lnTo>
                    <a:lnTo>
                      <a:pt x="1357" y="2750"/>
                    </a:lnTo>
                    <a:lnTo>
                      <a:pt x="1350" y="2730"/>
                    </a:lnTo>
                    <a:lnTo>
                      <a:pt x="1347" y="2708"/>
                    </a:lnTo>
                    <a:lnTo>
                      <a:pt x="1352" y="2685"/>
                    </a:lnTo>
                    <a:lnTo>
                      <a:pt x="1504" y="2229"/>
                    </a:lnTo>
                    <a:lnTo>
                      <a:pt x="1511" y="2212"/>
                    </a:lnTo>
                    <a:lnTo>
                      <a:pt x="1524" y="2197"/>
                    </a:lnTo>
                    <a:lnTo>
                      <a:pt x="3018" y="703"/>
                    </a:lnTo>
                    <a:lnTo>
                      <a:pt x="3018" y="162"/>
                    </a:lnTo>
                    <a:lnTo>
                      <a:pt x="163" y="162"/>
                    </a:lnTo>
                    <a:close/>
                    <a:moveTo>
                      <a:pt x="82" y="0"/>
                    </a:moveTo>
                    <a:lnTo>
                      <a:pt x="3100" y="0"/>
                    </a:lnTo>
                    <a:lnTo>
                      <a:pt x="3122" y="2"/>
                    </a:lnTo>
                    <a:lnTo>
                      <a:pt x="3141" y="11"/>
                    </a:lnTo>
                    <a:lnTo>
                      <a:pt x="3158" y="23"/>
                    </a:lnTo>
                    <a:lnTo>
                      <a:pt x="3170" y="39"/>
                    </a:lnTo>
                    <a:lnTo>
                      <a:pt x="3178" y="59"/>
                    </a:lnTo>
                    <a:lnTo>
                      <a:pt x="3182" y="82"/>
                    </a:lnTo>
                    <a:lnTo>
                      <a:pt x="3182" y="539"/>
                    </a:lnTo>
                    <a:lnTo>
                      <a:pt x="3611" y="109"/>
                    </a:lnTo>
                    <a:lnTo>
                      <a:pt x="3639" y="85"/>
                    </a:lnTo>
                    <a:lnTo>
                      <a:pt x="3670" y="67"/>
                    </a:lnTo>
                    <a:lnTo>
                      <a:pt x="3703" y="53"/>
                    </a:lnTo>
                    <a:lnTo>
                      <a:pt x="3738" y="44"/>
                    </a:lnTo>
                    <a:lnTo>
                      <a:pt x="3775" y="42"/>
                    </a:lnTo>
                    <a:lnTo>
                      <a:pt x="3811" y="44"/>
                    </a:lnTo>
                    <a:lnTo>
                      <a:pt x="3847" y="53"/>
                    </a:lnTo>
                    <a:lnTo>
                      <a:pt x="3881" y="67"/>
                    </a:lnTo>
                    <a:lnTo>
                      <a:pt x="3910" y="85"/>
                    </a:lnTo>
                    <a:lnTo>
                      <a:pt x="3939" y="109"/>
                    </a:lnTo>
                    <a:lnTo>
                      <a:pt x="4030" y="201"/>
                    </a:lnTo>
                    <a:lnTo>
                      <a:pt x="4055" y="228"/>
                    </a:lnTo>
                    <a:lnTo>
                      <a:pt x="4073" y="259"/>
                    </a:lnTo>
                    <a:lnTo>
                      <a:pt x="4087" y="293"/>
                    </a:lnTo>
                    <a:lnTo>
                      <a:pt x="4096" y="328"/>
                    </a:lnTo>
                    <a:lnTo>
                      <a:pt x="4098" y="365"/>
                    </a:lnTo>
                    <a:lnTo>
                      <a:pt x="4096" y="401"/>
                    </a:lnTo>
                    <a:lnTo>
                      <a:pt x="4087" y="437"/>
                    </a:lnTo>
                    <a:lnTo>
                      <a:pt x="4073" y="469"/>
                    </a:lnTo>
                    <a:lnTo>
                      <a:pt x="4055" y="500"/>
                    </a:lnTo>
                    <a:lnTo>
                      <a:pt x="4030" y="529"/>
                    </a:lnTo>
                    <a:lnTo>
                      <a:pt x="3182" y="1377"/>
                    </a:lnTo>
                    <a:lnTo>
                      <a:pt x="3182" y="3100"/>
                    </a:lnTo>
                    <a:lnTo>
                      <a:pt x="3178" y="3121"/>
                    </a:lnTo>
                    <a:lnTo>
                      <a:pt x="3170" y="3141"/>
                    </a:lnTo>
                    <a:lnTo>
                      <a:pt x="3158" y="3157"/>
                    </a:lnTo>
                    <a:lnTo>
                      <a:pt x="3141" y="3171"/>
                    </a:lnTo>
                    <a:lnTo>
                      <a:pt x="3122" y="3178"/>
                    </a:lnTo>
                    <a:lnTo>
                      <a:pt x="3100" y="3182"/>
                    </a:lnTo>
                    <a:lnTo>
                      <a:pt x="82" y="3182"/>
                    </a:lnTo>
                    <a:lnTo>
                      <a:pt x="60" y="3178"/>
                    </a:lnTo>
                    <a:lnTo>
                      <a:pt x="41" y="3171"/>
                    </a:lnTo>
                    <a:lnTo>
                      <a:pt x="24" y="3157"/>
                    </a:lnTo>
                    <a:lnTo>
                      <a:pt x="11" y="3141"/>
                    </a:lnTo>
                    <a:lnTo>
                      <a:pt x="2" y="3121"/>
                    </a:lnTo>
                    <a:lnTo>
                      <a:pt x="0" y="3100"/>
                    </a:lnTo>
                    <a:lnTo>
                      <a:pt x="0" y="82"/>
                    </a:lnTo>
                    <a:lnTo>
                      <a:pt x="2" y="59"/>
                    </a:lnTo>
                    <a:lnTo>
                      <a:pt x="11" y="39"/>
                    </a:lnTo>
                    <a:lnTo>
                      <a:pt x="24" y="23"/>
                    </a:lnTo>
                    <a:lnTo>
                      <a:pt x="41" y="11"/>
                    </a:lnTo>
                    <a:lnTo>
                      <a:pt x="60" y="2"/>
                    </a:lnTo>
                    <a:lnTo>
                      <a:pt x="82"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1050"/>
              <p:cNvSpPr>
                <a:spLocks/>
              </p:cNvSpPr>
              <p:nvPr/>
            </p:nvSpPr>
            <p:spPr bwMode="auto">
              <a:xfrm>
                <a:off x="2668" y="1258"/>
                <a:ext cx="241" cy="163"/>
              </a:xfrm>
              <a:custGeom>
                <a:avLst/>
                <a:gdLst>
                  <a:gd name="T0" fmla="*/ 82 w 241"/>
                  <a:gd name="T1" fmla="*/ 0 h 163"/>
                  <a:gd name="T2" fmla="*/ 159 w 241"/>
                  <a:gd name="T3" fmla="*/ 0 h 163"/>
                  <a:gd name="T4" fmla="*/ 181 w 241"/>
                  <a:gd name="T5" fmla="*/ 3 h 163"/>
                  <a:gd name="T6" fmla="*/ 201 w 241"/>
                  <a:gd name="T7" fmla="*/ 11 h 163"/>
                  <a:gd name="T8" fmla="*/ 217 w 241"/>
                  <a:gd name="T9" fmla="*/ 24 h 163"/>
                  <a:gd name="T10" fmla="*/ 230 w 241"/>
                  <a:gd name="T11" fmla="*/ 40 h 163"/>
                  <a:gd name="T12" fmla="*/ 238 w 241"/>
                  <a:gd name="T13" fmla="*/ 60 h 163"/>
                  <a:gd name="T14" fmla="*/ 241 w 241"/>
                  <a:gd name="T15" fmla="*/ 81 h 163"/>
                  <a:gd name="T16" fmla="*/ 238 w 241"/>
                  <a:gd name="T17" fmla="*/ 103 h 163"/>
                  <a:gd name="T18" fmla="*/ 230 w 241"/>
                  <a:gd name="T19" fmla="*/ 123 h 163"/>
                  <a:gd name="T20" fmla="*/ 217 w 241"/>
                  <a:gd name="T21" fmla="*/ 139 h 163"/>
                  <a:gd name="T22" fmla="*/ 201 w 241"/>
                  <a:gd name="T23" fmla="*/ 152 h 163"/>
                  <a:gd name="T24" fmla="*/ 181 w 241"/>
                  <a:gd name="T25" fmla="*/ 160 h 163"/>
                  <a:gd name="T26" fmla="*/ 159 w 241"/>
                  <a:gd name="T27" fmla="*/ 163 h 163"/>
                  <a:gd name="T28" fmla="*/ 82 w 241"/>
                  <a:gd name="T29" fmla="*/ 163 h 163"/>
                  <a:gd name="T30" fmla="*/ 59 w 241"/>
                  <a:gd name="T31" fmla="*/ 160 h 163"/>
                  <a:gd name="T32" fmla="*/ 41 w 241"/>
                  <a:gd name="T33" fmla="*/ 152 h 163"/>
                  <a:gd name="T34" fmla="*/ 23 w 241"/>
                  <a:gd name="T35" fmla="*/ 139 h 163"/>
                  <a:gd name="T36" fmla="*/ 11 w 241"/>
                  <a:gd name="T37" fmla="*/ 123 h 163"/>
                  <a:gd name="T38" fmla="*/ 2 w 241"/>
                  <a:gd name="T39" fmla="*/ 103 h 163"/>
                  <a:gd name="T40" fmla="*/ 0 w 241"/>
                  <a:gd name="T41" fmla="*/ 81 h 163"/>
                  <a:gd name="T42" fmla="*/ 2 w 241"/>
                  <a:gd name="T43" fmla="*/ 60 h 163"/>
                  <a:gd name="T44" fmla="*/ 11 w 241"/>
                  <a:gd name="T45" fmla="*/ 40 h 163"/>
                  <a:gd name="T46" fmla="*/ 23 w 241"/>
                  <a:gd name="T47" fmla="*/ 24 h 163"/>
                  <a:gd name="T48" fmla="*/ 41 w 241"/>
                  <a:gd name="T49" fmla="*/ 11 h 163"/>
                  <a:gd name="T50" fmla="*/ 59 w 241"/>
                  <a:gd name="T51" fmla="*/ 3 h 163"/>
                  <a:gd name="T52" fmla="*/ 82 w 241"/>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1" h="163">
                    <a:moveTo>
                      <a:pt x="82" y="0"/>
                    </a:moveTo>
                    <a:lnTo>
                      <a:pt x="159" y="0"/>
                    </a:lnTo>
                    <a:lnTo>
                      <a:pt x="181" y="3"/>
                    </a:lnTo>
                    <a:lnTo>
                      <a:pt x="201" y="11"/>
                    </a:lnTo>
                    <a:lnTo>
                      <a:pt x="217" y="24"/>
                    </a:lnTo>
                    <a:lnTo>
                      <a:pt x="230" y="40"/>
                    </a:lnTo>
                    <a:lnTo>
                      <a:pt x="238" y="60"/>
                    </a:lnTo>
                    <a:lnTo>
                      <a:pt x="241" y="81"/>
                    </a:lnTo>
                    <a:lnTo>
                      <a:pt x="238" y="103"/>
                    </a:lnTo>
                    <a:lnTo>
                      <a:pt x="230" y="123"/>
                    </a:lnTo>
                    <a:lnTo>
                      <a:pt x="217" y="139"/>
                    </a:lnTo>
                    <a:lnTo>
                      <a:pt x="201" y="152"/>
                    </a:lnTo>
                    <a:lnTo>
                      <a:pt x="181" y="160"/>
                    </a:lnTo>
                    <a:lnTo>
                      <a:pt x="159" y="163"/>
                    </a:lnTo>
                    <a:lnTo>
                      <a:pt x="82" y="163"/>
                    </a:lnTo>
                    <a:lnTo>
                      <a:pt x="59" y="160"/>
                    </a:lnTo>
                    <a:lnTo>
                      <a:pt x="41" y="152"/>
                    </a:lnTo>
                    <a:lnTo>
                      <a:pt x="23" y="139"/>
                    </a:lnTo>
                    <a:lnTo>
                      <a:pt x="11" y="123"/>
                    </a:lnTo>
                    <a:lnTo>
                      <a:pt x="2" y="103"/>
                    </a:lnTo>
                    <a:lnTo>
                      <a:pt x="0" y="81"/>
                    </a:lnTo>
                    <a:lnTo>
                      <a:pt x="2" y="60"/>
                    </a:lnTo>
                    <a:lnTo>
                      <a:pt x="11" y="40"/>
                    </a:lnTo>
                    <a:lnTo>
                      <a:pt x="23" y="24"/>
                    </a:lnTo>
                    <a:lnTo>
                      <a:pt x="41" y="11"/>
                    </a:lnTo>
                    <a:lnTo>
                      <a:pt x="59" y="3"/>
                    </a:lnTo>
                    <a:lnTo>
                      <a:pt x="82"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1051"/>
              <p:cNvSpPr>
                <a:spLocks/>
              </p:cNvSpPr>
              <p:nvPr/>
            </p:nvSpPr>
            <p:spPr bwMode="auto">
              <a:xfrm>
                <a:off x="826" y="1258"/>
                <a:ext cx="1651" cy="163"/>
              </a:xfrm>
              <a:custGeom>
                <a:avLst/>
                <a:gdLst>
                  <a:gd name="T0" fmla="*/ 81 w 1651"/>
                  <a:gd name="T1" fmla="*/ 0 h 163"/>
                  <a:gd name="T2" fmla="*/ 1569 w 1651"/>
                  <a:gd name="T3" fmla="*/ 0 h 163"/>
                  <a:gd name="T4" fmla="*/ 1591 w 1651"/>
                  <a:gd name="T5" fmla="*/ 3 h 163"/>
                  <a:gd name="T6" fmla="*/ 1610 w 1651"/>
                  <a:gd name="T7" fmla="*/ 11 h 163"/>
                  <a:gd name="T8" fmla="*/ 1627 w 1651"/>
                  <a:gd name="T9" fmla="*/ 24 h 163"/>
                  <a:gd name="T10" fmla="*/ 1639 w 1651"/>
                  <a:gd name="T11" fmla="*/ 40 h 163"/>
                  <a:gd name="T12" fmla="*/ 1648 w 1651"/>
                  <a:gd name="T13" fmla="*/ 60 h 163"/>
                  <a:gd name="T14" fmla="*/ 1651 w 1651"/>
                  <a:gd name="T15" fmla="*/ 81 h 163"/>
                  <a:gd name="T16" fmla="*/ 1648 w 1651"/>
                  <a:gd name="T17" fmla="*/ 103 h 163"/>
                  <a:gd name="T18" fmla="*/ 1639 w 1651"/>
                  <a:gd name="T19" fmla="*/ 123 h 163"/>
                  <a:gd name="T20" fmla="*/ 1627 w 1651"/>
                  <a:gd name="T21" fmla="*/ 139 h 163"/>
                  <a:gd name="T22" fmla="*/ 1610 w 1651"/>
                  <a:gd name="T23" fmla="*/ 152 h 163"/>
                  <a:gd name="T24" fmla="*/ 1591 w 1651"/>
                  <a:gd name="T25" fmla="*/ 160 h 163"/>
                  <a:gd name="T26" fmla="*/ 1569 w 1651"/>
                  <a:gd name="T27" fmla="*/ 163 h 163"/>
                  <a:gd name="T28" fmla="*/ 81 w 1651"/>
                  <a:gd name="T29" fmla="*/ 163 h 163"/>
                  <a:gd name="T30" fmla="*/ 60 w 1651"/>
                  <a:gd name="T31" fmla="*/ 160 h 163"/>
                  <a:gd name="T32" fmla="*/ 40 w 1651"/>
                  <a:gd name="T33" fmla="*/ 152 h 163"/>
                  <a:gd name="T34" fmla="*/ 24 w 1651"/>
                  <a:gd name="T35" fmla="*/ 139 h 163"/>
                  <a:gd name="T36" fmla="*/ 11 w 1651"/>
                  <a:gd name="T37" fmla="*/ 123 h 163"/>
                  <a:gd name="T38" fmla="*/ 3 w 1651"/>
                  <a:gd name="T39" fmla="*/ 103 h 163"/>
                  <a:gd name="T40" fmla="*/ 0 w 1651"/>
                  <a:gd name="T41" fmla="*/ 81 h 163"/>
                  <a:gd name="T42" fmla="*/ 3 w 1651"/>
                  <a:gd name="T43" fmla="*/ 60 h 163"/>
                  <a:gd name="T44" fmla="*/ 11 w 1651"/>
                  <a:gd name="T45" fmla="*/ 40 h 163"/>
                  <a:gd name="T46" fmla="*/ 24 w 1651"/>
                  <a:gd name="T47" fmla="*/ 24 h 163"/>
                  <a:gd name="T48" fmla="*/ 40 w 1651"/>
                  <a:gd name="T49" fmla="*/ 11 h 163"/>
                  <a:gd name="T50" fmla="*/ 60 w 1651"/>
                  <a:gd name="T51" fmla="*/ 3 h 163"/>
                  <a:gd name="T52" fmla="*/ 81 w 1651"/>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51" h="163">
                    <a:moveTo>
                      <a:pt x="81" y="0"/>
                    </a:moveTo>
                    <a:lnTo>
                      <a:pt x="1569" y="0"/>
                    </a:lnTo>
                    <a:lnTo>
                      <a:pt x="1591" y="3"/>
                    </a:lnTo>
                    <a:lnTo>
                      <a:pt x="1610" y="11"/>
                    </a:lnTo>
                    <a:lnTo>
                      <a:pt x="1627" y="24"/>
                    </a:lnTo>
                    <a:lnTo>
                      <a:pt x="1639" y="40"/>
                    </a:lnTo>
                    <a:lnTo>
                      <a:pt x="1648" y="60"/>
                    </a:lnTo>
                    <a:lnTo>
                      <a:pt x="1651" y="81"/>
                    </a:lnTo>
                    <a:lnTo>
                      <a:pt x="1648" y="103"/>
                    </a:lnTo>
                    <a:lnTo>
                      <a:pt x="1639" y="123"/>
                    </a:lnTo>
                    <a:lnTo>
                      <a:pt x="1627" y="139"/>
                    </a:lnTo>
                    <a:lnTo>
                      <a:pt x="1610" y="152"/>
                    </a:lnTo>
                    <a:lnTo>
                      <a:pt x="1591" y="160"/>
                    </a:lnTo>
                    <a:lnTo>
                      <a:pt x="1569" y="163"/>
                    </a:lnTo>
                    <a:lnTo>
                      <a:pt x="81" y="163"/>
                    </a:lnTo>
                    <a:lnTo>
                      <a:pt x="60" y="160"/>
                    </a:lnTo>
                    <a:lnTo>
                      <a:pt x="40" y="152"/>
                    </a:lnTo>
                    <a:lnTo>
                      <a:pt x="24" y="139"/>
                    </a:lnTo>
                    <a:lnTo>
                      <a:pt x="11" y="123"/>
                    </a:lnTo>
                    <a:lnTo>
                      <a:pt x="3" y="103"/>
                    </a:lnTo>
                    <a:lnTo>
                      <a:pt x="0" y="81"/>
                    </a:lnTo>
                    <a:lnTo>
                      <a:pt x="3" y="60"/>
                    </a:lnTo>
                    <a:lnTo>
                      <a:pt x="11" y="40"/>
                    </a:lnTo>
                    <a:lnTo>
                      <a:pt x="24" y="24"/>
                    </a:lnTo>
                    <a:lnTo>
                      <a:pt x="40" y="11"/>
                    </a:lnTo>
                    <a:lnTo>
                      <a:pt x="60" y="3"/>
                    </a:lnTo>
                    <a:lnTo>
                      <a:pt x="81"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 name="Freeform 1052"/>
              <p:cNvSpPr>
                <a:spLocks/>
              </p:cNvSpPr>
              <p:nvPr/>
            </p:nvSpPr>
            <p:spPr bwMode="auto">
              <a:xfrm>
                <a:off x="826" y="1734"/>
                <a:ext cx="1572" cy="163"/>
              </a:xfrm>
              <a:custGeom>
                <a:avLst/>
                <a:gdLst>
                  <a:gd name="T0" fmla="*/ 81 w 1572"/>
                  <a:gd name="T1" fmla="*/ 0 h 163"/>
                  <a:gd name="T2" fmla="*/ 1492 w 1572"/>
                  <a:gd name="T3" fmla="*/ 0 h 163"/>
                  <a:gd name="T4" fmla="*/ 1513 w 1572"/>
                  <a:gd name="T5" fmla="*/ 2 h 163"/>
                  <a:gd name="T6" fmla="*/ 1533 w 1572"/>
                  <a:gd name="T7" fmla="*/ 11 h 163"/>
                  <a:gd name="T8" fmla="*/ 1549 w 1572"/>
                  <a:gd name="T9" fmla="*/ 24 h 163"/>
                  <a:gd name="T10" fmla="*/ 1561 w 1572"/>
                  <a:gd name="T11" fmla="*/ 40 h 163"/>
                  <a:gd name="T12" fmla="*/ 1570 w 1572"/>
                  <a:gd name="T13" fmla="*/ 60 h 163"/>
                  <a:gd name="T14" fmla="*/ 1572 w 1572"/>
                  <a:gd name="T15" fmla="*/ 81 h 163"/>
                  <a:gd name="T16" fmla="*/ 1570 w 1572"/>
                  <a:gd name="T17" fmla="*/ 103 h 163"/>
                  <a:gd name="T18" fmla="*/ 1561 w 1572"/>
                  <a:gd name="T19" fmla="*/ 123 h 163"/>
                  <a:gd name="T20" fmla="*/ 1549 w 1572"/>
                  <a:gd name="T21" fmla="*/ 139 h 163"/>
                  <a:gd name="T22" fmla="*/ 1533 w 1572"/>
                  <a:gd name="T23" fmla="*/ 151 h 163"/>
                  <a:gd name="T24" fmla="*/ 1513 w 1572"/>
                  <a:gd name="T25" fmla="*/ 160 h 163"/>
                  <a:gd name="T26" fmla="*/ 1492 w 1572"/>
                  <a:gd name="T27" fmla="*/ 163 h 163"/>
                  <a:gd name="T28" fmla="*/ 81 w 1572"/>
                  <a:gd name="T29" fmla="*/ 163 h 163"/>
                  <a:gd name="T30" fmla="*/ 60 w 1572"/>
                  <a:gd name="T31" fmla="*/ 160 h 163"/>
                  <a:gd name="T32" fmla="*/ 40 w 1572"/>
                  <a:gd name="T33" fmla="*/ 151 h 163"/>
                  <a:gd name="T34" fmla="*/ 24 w 1572"/>
                  <a:gd name="T35" fmla="*/ 139 h 163"/>
                  <a:gd name="T36" fmla="*/ 11 w 1572"/>
                  <a:gd name="T37" fmla="*/ 123 h 163"/>
                  <a:gd name="T38" fmla="*/ 3 w 1572"/>
                  <a:gd name="T39" fmla="*/ 103 h 163"/>
                  <a:gd name="T40" fmla="*/ 0 w 1572"/>
                  <a:gd name="T41" fmla="*/ 81 h 163"/>
                  <a:gd name="T42" fmla="*/ 3 w 1572"/>
                  <a:gd name="T43" fmla="*/ 60 h 163"/>
                  <a:gd name="T44" fmla="*/ 11 w 1572"/>
                  <a:gd name="T45" fmla="*/ 40 h 163"/>
                  <a:gd name="T46" fmla="*/ 24 w 1572"/>
                  <a:gd name="T47" fmla="*/ 24 h 163"/>
                  <a:gd name="T48" fmla="*/ 40 w 1572"/>
                  <a:gd name="T49" fmla="*/ 11 h 163"/>
                  <a:gd name="T50" fmla="*/ 60 w 1572"/>
                  <a:gd name="T51" fmla="*/ 2 h 163"/>
                  <a:gd name="T52" fmla="*/ 81 w 1572"/>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72" h="163">
                    <a:moveTo>
                      <a:pt x="81" y="0"/>
                    </a:moveTo>
                    <a:lnTo>
                      <a:pt x="1492" y="0"/>
                    </a:lnTo>
                    <a:lnTo>
                      <a:pt x="1513" y="2"/>
                    </a:lnTo>
                    <a:lnTo>
                      <a:pt x="1533" y="11"/>
                    </a:lnTo>
                    <a:lnTo>
                      <a:pt x="1549" y="24"/>
                    </a:lnTo>
                    <a:lnTo>
                      <a:pt x="1561" y="40"/>
                    </a:lnTo>
                    <a:lnTo>
                      <a:pt x="1570" y="60"/>
                    </a:lnTo>
                    <a:lnTo>
                      <a:pt x="1572" y="81"/>
                    </a:lnTo>
                    <a:lnTo>
                      <a:pt x="1570" y="103"/>
                    </a:lnTo>
                    <a:lnTo>
                      <a:pt x="1561" y="123"/>
                    </a:lnTo>
                    <a:lnTo>
                      <a:pt x="1549" y="139"/>
                    </a:lnTo>
                    <a:lnTo>
                      <a:pt x="1533" y="151"/>
                    </a:lnTo>
                    <a:lnTo>
                      <a:pt x="1513" y="160"/>
                    </a:lnTo>
                    <a:lnTo>
                      <a:pt x="1492" y="163"/>
                    </a:lnTo>
                    <a:lnTo>
                      <a:pt x="81" y="163"/>
                    </a:lnTo>
                    <a:lnTo>
                      <a:pt x="60" y="160"/>
                    </a:lnTo>
                    <a:lnTo>
                      <a:pt x="40" y="151"/>
                    </a:lnTo>
                    <a:lnTo>
                      <a:pt x="24" y="139"/>
                    </a:lnTo>
                    <a:lnTo>
                      <a:pt x="11" y="123"/>
                    </a:lnTo>
                    <a:lnTo>
                      <a:pt x="3" y="103"/>
                    </a:lnTo>
                    <a:lnTo>
                      <a:pt x="0" y="81"/>
                    </a:lnTo>
                    <a:lnTo>
                      <a:pt x="3" y="60"/>
                    </a:lnTo>
                    <a:lnTo>
                      <a:pt x="11" y="40"/>
                    </a:lnTo>
                    <a:lnTo>
                      <a:pt x="24" y="24"/>
                    </a:lnTo>
                    <a:lnTo>
                      <a:pt x="40" y="11"/>
                    </a:lnTo>
                    <a:lnTo>
                      <a:pt x="60" y="2"/>
                    </a:lnTo>
                    <a:lnTo>
                      <a:pt x="81"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 name="Freeform 1053"/>
              <p:cNvSpPr>
                <a:spLocks/>
              </p:cNvSpPr>
              <p:nvPr/>
            </p:nvSpPr>
            <p:spPr bwMode="auto">
              <a:xfrm>
                <a:off x="826" y="2210"/>
                <a:ext cx="1062" cy="162"/>
              </a:xfrm>
              <a:custGeom>
                <a:avLst/>
                <a:gdLst>
                  <a:gd name="T0" fmla="*/ 81 w 1062"/>
                  <a:gd name="T1" fmla="*/ 0 h 162"/>
                  <a:gd name="T2" fmla="*/ 981 w 1062"/>
                  <a:gd name="T3" fmla="*/ 0 h 162"/>
                  <a:gd name="T4" fmla="*/ 1002 w 1062"/>
                  <a:gd name="T5" fmla="*/ 2 h 162"/>
                  <a:gd name="T6" fmla="*/ 1022 w 1062"/>
                  <a:gd name="T7" fmla="*/ 11 h 162"/>
                  <a:gd name="T8" fmla="*/ 1038 w 1062"/>
                  <a:gd name="T9" fmla="*/ 23 h 162"/>
                  <a:gd name="T10" fmla="*/ 1051 w 1062"/>
                  <a:gd name="T11" fmla="*/ 39 h 162"/>
                  <a:gd name="T12" fmla="*/ 1059 w 1062"/>
                  <a:gd name="T13" fmla="*/ 59 h 162"/>
                  <a:gd name="T14" fmla="*/ 1062 w 1062"/>
                  <a:gd name="T15" fmla="*/ 80 h 162"/>
                  <a:gd name="T16" fmla="*/ 1059 w 1062"/>
                  <a:gd name="T17" fmla="*/ 103 h 162"/>
                  <a:gd name="T18" fmla="*/ 1051 w 1062"/>
                  <a:gd name="T19" fmla="*/ 123 h 162"/>
                  <a:gd name="T20" fmla="*/ 1038 w 1062"/>
                  <a:gd name="T21" fmla="*/ 139 h 162"/>
                  <a:gd name="T22" fmla="*/ 1022 w 1062"/>
                  <a:gd name="T23" fmla="*/ 151 h 162"/>
                  <a:gd name="T24" fmla="*/ 1002 w 1062"/>
                  <a:gd name="T25" fmla="*/ 160 h 162"/>
                  <a:gd name="T26" fmla="*/ 981 w 1062"/>
                  <a:gd name="T27" fmla="*/ 162 h 162"/>
                  <a:gd name="T28" fmla="*/ 81 w 1062"/>
                  <a:gd name="T29" fmla="*/ 162 h 162"/>
                  <a:gd name="T30" fmla="*/ 60 w 1062"/>
                  <a:gd name="T31" fmla="*/ 160 h 162"/>
                  <a:gd name="T32" fmla="*/ 40 w 1062"/>
                  <a:gd name="T33" fmla="*/ 151 h 162"/>
                  <a:gd name="T34" fmla="*/ 24 w 1062"/>
                  <a:gd name="T35" fmla="*/ 139 h 162"/>
                  <a:gd name="T36" fmla="*/ 11 w 1062"/>
                  <a:gd name="T37" fmla="*/ 123 h 162"/>
                  <a:gd name="T38" fmla="*/ 3 w 1062"/>
                  <a:gd name="T39" fmla="*/ 103 h 162"/>
                  <a:gd name="T40" fmla="*/ 0 w 1062"/>
                  <a:gd name="T41" fmla="*/ 80 h 162"/>
                  <a:gd name="T42" fmla="*/ 3 w 1062"/>
                  <a:gd name="T43" fmla="*/ 59 h 162"/>
                  <a:gd name="T44" fmla="*/ 11 w 1062"/>
                  <a:gd name="T45" fmla="*/ 39 h 162"/>
                  <a:gd name="T46" fmla="*/ 24 w 1062"/>
                  <a:gd name="T47" fmla="*/ 23 h 162"/>
                  <a:gd name="T48" fmla="*/ 40 w 1062"/>
                  <a:gd name="T49" fmla="*/ 11 h 162"/>
                  <a:gd name="T50" fmla="*/ 60 w 1062"/>
                  <a:gd name="T51" fmla="*/ 2 h 162"/>
                  <a:gd name="T52" fmla="*/ 81 w 1062"/>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62" h="162">
                    <a:moveTo>
                      <a:pt x="81" y="0"/>
                    </a:moveTo>
                    <a:lnTo>
                      <a:pt x="981" y="0"/>
                    </a:lnTo>
                    <a:lnTo>
                      <a:pt x="1002" y="2"/>
                    </a:lnTo>
                    <a:lnTo>
                      <a:pt x="1022" y="11"/>
                    </a:lnTo>
                    <a:lnTo>
                      <a:pt x="1038" y="23"/>
                    </a:lnTo>
                    <a:lnTo>
                      <a:pt x="1051" y="39"/>
                    </a:lnTo>
                    <a:lnTo>
                      <a:pt x="1059" y="59"/>
                    </a:lnTo>
                    <a:lnTo>
                      <a:pt x="1062" y="80"/>
                    </a:lnTo>
                    <a:lnTo>
                      <a:pt x="1059" y="103"/>
                    </a:lnTo>
                    <a:lnTo>
                      <a:pt x="1051" y="123"/>
                    </a:lnTo>
                    <a:lnTo>
                      <a:pt x="1038" y="139"/>
                    </a:lnTo>
                    <a:lnTo>
                      <a:pt x="1022" y="151"/>
                    </a:lnTo>
                    <a:lnTo>
                      <a:pt x="1002" y="160"/>
                    </a:lnTo>
                    <a:lnTo>
                      <a:pt x="981" y="162"/>
                    </a:lnTo>
                    <a:lnTo>
                      <a:pt x="81" y="162"/>
                    </a:lnTo>
                    <a:lnTo>
                      <a:pt x="60" y="160"/>
                    </a:lnTo>
                    <a:lnTo>
                      <a:pt x="40" y="151"/>
                    </a:lnTo>
                    <a:lnTo>
                      <a:pt x="24" y="139"/>
                    </a:lnTo>
                    <a:lnTo>
                      <a:pt x="11" y="123"/>
                    </a:lnTo>
                    <a:lnTo>
                      <a:pt x="3" y="103"/>
                    </a:lnTo>
                    <a:lnTo>
                      <a:pt x="0" y="80"/>
                    </a:lnTo>
                    <a:lnTo>
                      <a:pt x="3" y="59"/>
                    </a:lnTo>
                    <a:lnTo>
                      <a:pt x="11" y="39"/>
                    </a:lnTo>
                    <a:lnTo>
                      <a:pt x="24" y="23"/>
                    </a:lnTo>
                    <a:lnTo>
                      <a:pt x="40" y="11"/>
                    </a:lnTo>
                    <a:lnTo>
                      <a:pt x="60" y="2"/>
                    </a:lnTo>
                    <a:lnTo>
                      <a:pt x="81" y="0"/>
                    </a:lnTo>
                    <a:close/>
                  </a:path>
                </a:pathLst>
              </a:custGeom>
              <a:solidFill>
                <a:schemeClr val="tx2">
                  <a:lumMod val="85000"/>
                  <a:lumOff val="1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0" name="Freeform 1054"/>
              <p:cNvSpPr>
                <a:spLocks/>
              </p:cNvSpPr>
              <p:nvPr/>
            </p:nvSpPr>
            <p:spPr bwMode="auto">
              <a:xfrm>
                <a:off x="826" y="2677"/>
                <a:ext cx="673" cy="162"/>
              </a:xfrm>
              <a:custGeom>
                <a:avLst/>
                <a:gdLst>
                  <a:gd name="T0" fmla="*/ 81 w 673"/>
                  <a:gd name="T1" fmla="*/ 0 h 162"/>
                  <a:gd name="T2" fmla="*/ 591 w 673"/>
                  <a:gd name="T3" fmla="*/ 0 h 162"/>
                  <a:gd name="T4" fmla="*/ 614 w 673"/>
                  <a:gd name="T5" fmla="*/ 2 h 162"/>
                  <a:gd name="T6" fmla="*/ 633 w 673"/>
                  <a:gd name="T7" fmla="*/ 11 h 162"/>
                  <a:gd name="T8" fmla="*/ 650 w 673"/>
                  <a:gd name="T9" fmla="*/ 23 h 162"/>
                  <a:gd name="T10" fmla="*/ 662 w 673"/>
                  <a:gd name="T11" fmla="*/ 39 h 162"/>
                  <a:gd name="T12" fmla="*/ 671 w 673"/>
                  <a:gd name="T13" fmla="*/ 59 h 162"/>
                  <a:gd name="T14" fmla="*/ 673 w 673"/>
                  <a:gd name="T15" fmla="*/ 80 h 162"/>
                  <a:gd name="T16" fmla="*/ 671 w 673"/>
                  <a:gd name="T17" fmla="*/ 103 h 162"/>
                  <a:gd name="T18" fmla="*/ 662 w 673"/>
                  <a:gd name="T19" fmla="*/ 123 h 162"/>
                  <a:gd name="T20" fmla="*/ 650 w 673"/>
                  <a:gd name="T21" fmla="*/ 139 h 162"/>
                  <a:gd name="T22" fmla="*/ 632 w 673"/>
                  <a:gd name="T23" fmla="*/ 151 h 162"/>
                  <a:gd name="T24" fmla="*/ 614 w 673"/>
                  <a:gd name="T25" fmla="*/ 160 h 162"/>
                  <a:gd name="T26" fmla="*/ 591 w 673"/>
                  <a:gd name="T27" fmla="*/ 162 h 162"/>
                  <a:gd name="T28" fmla="*/ 81 w 673"/>
                  <a:gd name="T29" fmla="*/ 162 h 162"/>
                  <a:gd name="T30" fmla="*/ 60 w 673"/>
                  <a:gd name="T31" fmla="*/ 160 h 162"/>
                  <a:gd name="T32" fmla="*/ 40 w 673"/>
                  <a:gd name="T33" fmla="*/ 151 h 162"/>
                  <a:gd name="T34" fmla="*/ 24 w 673"/>
                  <a:gd name="T35" fmla="*/ 139 h 162"/>
                  <a:gd name="T36" fmla="*/ 11 w 673"/>
                  <a:gd name="T37" fmla="*/ 123 h 162"/>
                  <a:gd name="T38" fmla="*/ 3 w 673"/>
                  <a:gd name="T39" fmla="*/ 103 h 162"/>
                  <a:gd name="T40" fmla="*/ 0 w 673"/>
                  <a:gd name="T41" fmla="*/ 80 h 162"/>
                  <a:gd name="T42" fmla="*/ 3 w 673"/>
                  <a:gd name="T43" fmla="*/ 59 h 162"/>
                  <a:gd name="T44" fmla="*/ 11 w 673"/>
                  <a:gd name="T45" fmla="*/ 39 h 162"/>
                  <a:gd name="T46" fmla="*/ 24 w 673"/>
                  <a:gd name="T47" fmla="*/ 23 h 162"/>
                  <a:gd name="T48" fmla="*/ 40 w 673"/>
                  <a:gd name="T49" fmla="*/ 11 h 162"/>
                  <a:gd name="T50" fmla="*/ 60 w 673"/>
                  <a:gd name="T51" fmla="*/ 2 h 162"/>
                  <a:gd name="T52" fmla="*/ 81 w 673"/>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3" h="162">
                    <a:moveTo>
                      <a:pt x="81" y="0"/>
                    </a:moveTo>
                    <a:lnTo>
                      <a:pt x="591" y="0"/>
                    </a:lnTo>
                    <a:lnTo>
                      <a:pt x="614" y="2"/>
                    </a:lnTo>
                    <a:lnTo>
                      <a:pt x="633" y="11"/>
                    </a:lnTo>
                    <a:lnTo>
                      <a:pt x="650" y="23"/>
                    </a:lnTo>
                    <a:lnTo>
                      <a:pt x="662" y="39"/>
                    </a:lnTo>
                    <a:lnTo>
                      <a:pt x="671" y="59"/>
                    </a:lnTo>
                    <a:lnTo>
                      <a:pt x="673" y="80"/>
                    </a:lnTo>
                    <a:lnTo>
                      <a:pt x="671" y="103"/>
                    </a:lnTo>
                    <a:lnTo>
                      <a:pt x="662" y="123"/>
                    </a:lnTo>
                    <a:lnTo>
                      <a:pt x="650" y="139"/>
                    </a:lnTo>
                    <a:lnTo>
                      <a:pt x="632" y="151"/>
                    </a:lnTo>
                    <a:lnTo>
                      <a:pt x="614" y="160"/>
                    </a:lnTo>
                    <a:lnTo>
                      <a:pt x="591" y="162"/>
                    </a:lnTo>
                    <a:lnTo>
                      <a:pt x="81" y="162"/>
                    </a:lnTo>
                    <a:lnTo>
                      <a:pt x="60" y="160"/>
                    </a:lnTo>
                    <a:lnTo>
                      <a:pt x="40" y="151"/>
                    </a:lnTo>
                    <a:lnTo>
                      <a:pt x="24" y="139"/>
                    </a:lnTo>
                    <a:lnTo>
                      <a:pt x="11" y="123"/>
                    </a:lnTo>
                    <a:lnTo>
                      <a:pt x="3" y="103"/>
                    </a:lnTo>
                    <a:lnTo>
                      <a:pt x="0" y="80"/>
                    </a:lnTo>
                    <a:lnTo>
                      <a:pt x="3" y="59"/>
                    </a:lnTo>
                    <a:lnTo>
                      <a:pt x="11" y="39"/>
                    </a:lnTo>
                    <a:lnTo>
                      <a:pt x="24" y="23"/>
                    </a:lnTo>
                    <a:lnTo>
                      <a:pt x="40" y="11"/>
                    </a:lnTo>
                    <a:lnTo>
                      <a:pt x="60" y="2"/>
                    </a:lnTo>
                    <a:lnTo>
                      <a:pt x="81" y="0"/>
                    </a:lnTo>
                    <a:close/>
                  </a:path>
                </a:pathLst>
              </a:custGeom>
              <a:solidFill>
                <a:schemeClr val="tx2">
                  <a:lumMod val="95000"/>
                  <a:lumOff val="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4" name="Group 3"/>
          <p:cNvGrpSpPr/>
          <p:nvPr/>
        </p:nvGrpSpPr>
        <p:grpSpPr>
          <a:xfrm>
            <a:off x="2109389" y="1793304"/>
            <a:ext cx="1395882" cy="942055"/>
            <a:chOff x="2109389" y="1350646"/>
            <a:chExt cx="1395882" cy="942055"/>
          </a:xfrm>
        </p:grpSpPr>
        <p:grpSp>
          <p:nvGrpSpPr>
            <p:cNvPr id="166" name="Group 165"/>
            <p:cNvGrpSpPr/>
            <p:nvPr/>
          </p:nvGrpSpPr>
          <p:grpSpPr>
            <a:xfrm>
              <a:off x="2109389" y="1350646"/>
              <a:ext cx="1395882" cy="942055"/>
              <a:chOff x="356719" y="1334635"/>
              <a:chExt cx="1395882" cy="942055"/>
            </a:xfrm>
          </p:grpSpPr>
          <p:sp>
            <p:nvSpPr>
              <p:cNvPr id="167" name="Oval 166"/>
              <p:cNvSpPr/>
              <p:nvPr/>
            </p:nvSpPr>
            <p:spPr>
              <a:xfrm>
                <a:off x="736363" y="1334635"/>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TextBox 167"/>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Aviation</a:t>
                </a:r>
              </a:p>
            </p:txBody>
          </p:sp>
        </p:grpSp>
        <p:pic>
          <p:nvPicPr>
            <p:cNvPr id="1026" name="Picture 2" descr="Related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28436" y="1544100"/>
              <a:ext cx="377825" cy="3778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 name="Group 20"/>
          <p:cNvGrpSpPr/>
          <p:nvPr/>
        </p:nvGrpSpPr>
        <p:grpSpPr>
          <a:xfrm>
            <a:off x="7395480" y="3047156"/>
            <a:ext cx="1395882" cy="947410"/>
            <a:chOff x="7395480" y="2604499"/>
            <a:chExt cx="1395882" cy="947410"/>
          </a:xfrm>
        </p:grpSpPr>
        <p:grpSp>
          <p:nvGrpSpPr>
            <p:cNvPr id="196" name="Group 195"/>
            <p:cNvGrpSpPr/>
            <p:nvPr/>
          </p:nvGrpSpPr>
          <p:grpSpPr>
            <a:xfrm>
              <a:off x="7395480" y="2604499"/>
              <a:ext cx="1395882" cy="947410"/>
              <a:chOff x="356719" y="1329280"/>
              <a:chExt cx="1395882" cy="947410"/>
            </a:xfrm>
          </p:grpSpPr>
          <p:sp>
            <p:nvSpPr>
              <p:cNvPr id="197" name="Oval 196"/>
              <p:cNvSpPr/>
              <p:nvPr/>
            </p:nvSpPr>
            <p:spPr>
              <a:xfrm>
                <a:off x="762000"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8" name="TextBox 197"/>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Nursing</a:t>
                </a:r>
              </a:p>
            </p:txBody>
          </p:sp>
        </p:grpSp>
        <p:pic>
          <p:nvPicPr>
            <p:cNvPr id="1028" name="Picture 4" descr="Image result for Nursing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15331" y="2720387"/>
              <a:ext cx="454025" cy="4540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Group 2"/>
          <p:cNvGrpSpPr/>
          <p:nvPr/>
        </p:nvGrpSpPr>
        <p:grpSpPr>
          <a:xfrm>
            <a:off x="356652" y="4234541"/>
            <a:ext cx="1395882" cy="947410"/>
            <a:chOff x="356652" y="3791884"/>
            <a:chExt cx="1395882" cy="947410"/>
          </a:xfrm>
        </p:grpSpPr>
        <p:grpSp>
          <p:nvGrpSpPr>
            <p:cNvPr id="163" name="Group 162"/>
            <p:cNvGrpSpPr/>
            <p:nvPr/>
          </p:nvGrpSpPr>
          <p:grpSpPr>
            <a:xfrm>
              <a:off x="356652" y="3791884"/>
              <a:ext cx="1395882" cy="947410"/>
              <a:chOff x="356719" y="1329280"/>
              <a:chExt cx="1395882" cy="947410"/>
            </a:xfrm>
          </p:grpSpPr>
          <p:sp>
            <p:nvSpPr>
              <p:cNvPr id="164" name="Oval 163"/>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TextBox 164"/>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Dental Nursing</a:t>
                </a:r>
              </a:p>
            </p:txBody>
          </p:sp>
        </p:grpSp>
        <p:pic>
          <p:nvPicPr>
            <p:cNvPr id="1030" name="Picture 6" descr="Image result for Dental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31558" y="4000210"/>
              <a:ext cx="298607" cy="33990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Group 15"/>
          <p:cNvGrpSpPr/>
          <p:nvPr/>
        </p:nvGrpSpPr>
        <p:grpSpPr>
          <a:xfrm>
            <a:off x="2083752" y="4257497"/>
            <a:ext cx="1395882" cy="947410"/>
            <a:chOff x="2109389" y="3791884"/>
            <a:chExt cx="1395882" cy="947410"/>
          </a:xfrm>
        </p:grpSpPr>
        <p:grpSp>
          <p:nvGrpSpPr>
            <p:cNvPr id="172" name="Group 171"/>
            <p:cNvGrpSpPr/>
            <p:nvPr/>
          </p:nvGrpSpPr>
          <p:grpSpPr>
            <a:xfrm>
              <a:off x="2109389" y="3791884"/>
              <a:ext cx="1395882" cy="947410"/>
              <a:chOff x="356719" y="1329280"/>
              <a:chExt cx="1395882" cy="947410"/>
            </a:xfrm>
          </p:grpSpPr>
          <p:sp>
            <p:nvSpPr>
              <p:cNvPr id="173" name="Oval 172"/>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TextBox 173"/>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Hospitality</a:t>
                </a:r>
              </a:p>
            </p:txBody>
          </p:sp>
        </p:grpSp>
        <p:pic>
          <p:nvPicPr>
            <p:cNvPr id="1032" name="Picture 8" descr="Related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50717" y="3966510"/>
              <a:ext cx="347663" cy="34766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p:cNvGrpSpPr/>
          <p:nvPr/>
        </p:nvGrpSpPr>
        <p:grpSpPr>
          <a:xfrm>
            <a:off x="3903502" y="4234541"/>
            <a:ext cx="1395882" cy="947410"/>
            <a:chOff x="3903502" y="4649134"/>
            <a:chExt cx="1395882" cy="947410"/>
          </a:xfrm>
        </p:grpSpPr>
        <p:grpSp>
          <p:nvGrpSpPr>
            <p:cNvPr id="181" name="Group 180"/>
            <p:cNvGrpSpPr/>
            <p:nvPr/>
          </p:nvGrpSpPr>
          <p:grpSpPr>
            <a:xfrm>
              <a:off x="3903502" y="4649134"/>
              <a:ext cx="1395882" cy="947410"/>
              <a:chOff x="356719" y="1329280"/>
              <a:chExt cx="1395882" cy="947410"/>
            </a:xfrm>
          </p:grpSpPr>
          <p:sp>
            <p:nvSpPr>
              <p:cNvPr id="182" name="Oval 181"/>
              <p:cNvSpPr/>
              <p:nvPr/>
            </p:nvSpPr>
            <p:spPr>
              <a:xfrm>
                <a:off x="736363" y="1329280"/>
                <a:ext cx="685800" cy="685800"/>
              </a:xfrm>
              <a:prstGeom prst="ellipse">
                <a:avLst/>
              </a:prstGeom>
              <a:noFill/>
              <a:ln w="1905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3" name="TextBox 182"/>
              <p:cNvSpPr txBox="1"/>
              <p:nvPr/>
            </p:nvSpPr>
            <p:spPr>
              <a:xfrm>
                <a:off x="356719" y="2015080"/>
                <a:ext cx="1395882" cy="261610"/>
              </a:xfrm>
              <a:prstGeom prst="rect">
                <a:avLst/>
              </a:prstGeom>
              <a:noFill/>
            </p:spPr>
            <p:txBody>
              <a:bodyPr wrap="square" rtlCol="0">
                <a:spAutoFit/>
              </a:bodyPr>
              <a:lstStyle/>
              <a:p>
                <a:pPr algn="ctr"/>
                <a:r>
                  <a:rPr lang="en-US" sz="1100" dirty="0">
                    <a:solidFill>
                      <a:srgbClr val="2F8FD1"/>
                    </a:solidFill>
                    <a:latin typeface="Lato" panose="020F0502020204030203" pitchFamily="34" charset="0"/>
                    <a:ea typeface="Lato" panose="020F0502020204030203" pitchFamily="34" charset="0"/>
                    <a:cs typeface="Lato" panose="020F0502020204030203" pitchFamily="34" charset="0"/>
                  </a:rPr>
                  <a:t>Hairdressing</a:t>
                </a:r>
              </a:p>
            </p:txBody>
          </p:sp>
        </p:grpSp>
        <p:pic>
          <p:nvPicPr>
            <p:cNvPr id="1034" name="Picture 10" descr="Related imag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17849" y="4791257"/>
              <a:ext cx="423863" cy="423863"/>
            </a:xfrm>
            <a:prstGeom prst="rect">
              <a:avLst/>
            </a:prstGeom>
            <a:noFill/>
            <a:extLst>
              <a:ext uri="{909E8E84-426E-40DD-AFC4-6F175D3DCCD1}">
                <a14:hiddenFill xmlns:a14="http://schemas.microsoft.com/office/drawing/2010/main">
                  <a:solidFill>
                    <a:srgbClr val="FFFFFF"/>
                  </a:solidFill>
                </a14:hiddenFill>
              </a:ext>
            </a:extLst>
          </p:spPr>
        </p:pic>
      </p:grpSp>
      <p:sp>
        <p:nvSpPr>
          <p:cNvPr id="100" name="Title 1">
            <a:extLst>
              <a:ext uri="{FF2B5EF4-FFF2-40B4-BE49-F238E27FC236}">
                <a16:creationId xmlns:a16="http://schemas.microsoft.com/office/drawing/2014/main" id="{88245A34-1DFA-4A00-BDAB-0A5DBD90F76B}"/>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dirty="0">
                <a:solidFill>
                  <a:srgbClr val="2F8FD1"/>
                </a:solidFill>
              </a:rPr>
              <a:t>The range of apprenticeships</a:t>
            </a:r>
          </a:p>
        </p:txBody>
      </p:sp>
      <p:pic>
        <p:nvPicPr>
          <p:cNvPr id="101" name="Picture 100">
            <a:extLst>
              <a:ext uri="{FF2B5EF4-FFF2-40B4-BE49-F238E27FC236}">
                <a16:creationId xmlns:a16="http://schemas.microsoft.com/office/drawing/2014/main" id="{5F0351B5-9947-4020-B29C-676E604778E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77943" y="5658154"/>
            <a:ext cx="1548954" cy="999501"/>
          </a:xfrm>
          <a:prstGeom prst="rect">
            <a:avLst/>
          </a:prstGeom>
        </p:spPr>
      </p:pic>
      <p:sp>
        <p:nvSpPr>
          <p:cNvPr id="102" name="TextBox 101">
            <a:extLst>
              <a:ext uri="{FF2B5EF4-FFF2-40B4-BE49-F238E27FC236}">
                <a16:creationId xmlns:a16="http://schemas.microsoft.com/office/drawing/2014/main" id="{9E7839EE-303C-4424-832D-A3332B555B2F}"/>
              </a:ext>
            </a:extLst>
          </p:cNvPr>
          <p:cNvSpPr txBox="1"/>
          <p:nvPr/>
        </p:nvSpPr>
        <p:spPr>
          <a:xfrm>
            <a:off x="3840271" y="5719739"/>
            <a:ext cx="5031892" cy="769441"/>
          </a:xfrm>
          <a:prstGeom prst="rect">
            <a:avLst/>
          </a:prstGeom>
          <a:noFill/>
        </p:spPr>
        <p:txBody>
          <a:bodyPr wrap="square" rtlCol="0">
            <a:spAutoFit/>
          </a:bodyPr>
          <a:lstStyle/>
          <a:p>
            <a:r>
              <a:rPr lang="en-GB" sz="4400" dirty="0">
                <a:solidFill>
                  <a:srgbClr val="2F8FD1"/>
                </a:solidFill>
              </a:rPr>
              <a:t>And many more….</a:t>
            </a:r>
          </a:p>
        </p:txBody>
      </p:sp>
      <p:pic>
        <p:nvPicPr>
          <p:cNvPr id="9" name="Audio 8">
            <a:hlinkClick r:id="" action="ppaction://media"/>
            <a:extLst>
              <a:ext uri="{FF2B5EF4-FFF2-40B4-BE49-F238E27FC236}">
                <a16:creationId xmlns:a16="http://schemas.microsoft.com/office/drawing/2014/main" id="{CB014151-DD75-4333-9375-6BAB5C57353E}"/>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605508800"/>
      </p:ext>
    </p:extLst>
  </p:cSld>
  <p:clrMapOvr>
    <a:masterClrMapping/>
  </p:clrMapOvr>
  <mc:AlternateContent xmlns:mc="http://schemas.openxmlformats.org/markup-compatibility/2006" xmlns:p14="http://schemas.microsoft.com/office/powerpoint/2010/main">
    <mc:Choice Requires="p14">
      <p:transition spd="slow" p14:dur="1600" advTm="73175">
        <p:blinds dir="vert"/>
      </p:transition>
    </mc:Choice>
    <mc:Fallback xmlns="">
      <p:transition spd="slow" advTm="73175">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12" presetClass="entr" presetSubtype="4"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p:tgtEl>
                                          <p:spTgt spid="7"/>
                                        </p:tgtEl>
                                        <p:attrNameLst>
                                          <p:attrName>ppt_y</p:attrName>
                                        </p:attrNameLst>
                                      </p:cBhvr>
                                      <p:tavLst>
                                        <p:tav tm="0">
                                          <p:val>
                                            <p:strVal val="#ppt_y+#ppt_h*1.125000"/>
                                          </p:val>
                                        </p:tav>
                                        <p:tav tm="100000">
                                          <p:val>
                                            <p:strVal val="#ppt_y"/>
                                          </p:val>
                                        </p:tav>
                                      </p:tavLst>
                                    </p:anim>
                                    <p:animEffect transition="in" filter="wipe(up)">
                                      <p:cBhvr>
                                        <p:cTn id="11" dur="500"/>
                                        <p:tgtEl>
                                          <p:spTgt spid="7"/>
                                        </p:tgtEl>
                                      </p:cBhvr>
                                    </p:animEffect>
                                  </p:childTnLst>
                                </p:cTn>
                              </p:par>
                            </p:childTnLst>
                          </p:cTn>
                        </p:par>
                        <p:par>
                          <p:cTn id="12" fill="hold">
                            <p:stCondLst>
                              <p:cond delay="500"/>
                            </p:stCondLst>
                            <p:childTnLst>
                              <p:par>
                                <p:cTn id="13" presetID="1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p:tgtEl>
                                          <p:spTgt spid="8"/>
                                        </p:tgtEl>
                                        <p:attrNameLst>
                                          <p:attrName>ppt_y</p:attrName>
                                        </p:attrNameLst>
                                      </p:cBhvr>
                                      <p:tavLst>
                                        <p:tav tm="0">
                                          <p:val>
                                            <p:strVal val="#ppt_y+#ppt_h*1.125000"/>
                                          </p:val>
                                        </p:tav>
                                        <p:tav tm="100000">
                                          <p:val>
                                            <p:strVal val="#ppt_y"/>
                                          </p:val>
                                        </p:tav>
                                      </p:tavLst>
                                    </p:anim>
                                    <p:animEffect transition="in" filter="wipe(up)">
                                      <p:cBhvr>
                                        <p:cTn id="16" dur="500"/>
                                        <p:tgtEl>
                                          <p:spTgt spid="8"/>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up)">
                                      <p:cBhvr>
                                        <p:cTn id="21" dur="500"/>
                                        <p:tgtEl>
                                          <p:spTgt spid="13"/>
                                        </p:tgtEl>
                                      </p:cBhvr>
                                    </p:animEffect>
                                  </p:childTnLst>
                                </p:cTn>
                              </p:par>
                            </p:childTnLst>
                          </p:cTn>
                        </p:par>
                        <p:par>
                          <p:cTn id="22" fill="hold">
                            <p:stCondLst>
                              <p:cond delay="1500"/>
                            </p:stCondLst>
                            <p:childTnLst>
                              <p:par>
                                <p:cTn id="23" presetID="12" presetClass="entr" presetSubtype="4"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ppt_y</p:attrName>
                                        </p:attrNameLst>
                                      </p:cBhvr>
                                      <p:tavLst>
                                        <p:tav tm="0">
                                          <p:val>
                                            <p:strVal val="#ppt_y+#ppt_h*1.125000"/>
                                          </p:val>
                                        </p:tav>
                                        <p:tav tm="100000">
                                          <p:val>
                                            <p:strVal val="#ppt_y"/>
                                          </p:val>
                                        </p:tav>
                                      </p:tavLst>
                                    </p:anim>
                                    <p:animEffect transition="in" filter="wipe(up)">
                                      <p:cBhvr>
                                        <p:cTn id="26" dur="500"/>
                                        <p:tgtEl>
                                          <p:spTgt spid="14"/>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par>
                          <p:cTn id="32" fill="hold">
                            <p:stCondLst>
                              <p:cond delay="2500"/>
                            </p:stCondLst>
                            <p:childTnLst>
                              <p:par>
                                <p:cTn id="33" presetID="12" presetClass="entr" presetSubtype="4"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p:tgtEl>
                                          <p:spTgt spid="18"/>
                                        </p:tgtEl>
                                        <p:attrNameLst>
                                          <p:attrName>ppt_y</p:attrName>
                                        </p:attrNameLst>
                                      </p:cBhvr>
                                      <p:tavLst>
                                        <p:tav tm="0">
                                          <p:val>
                                            <p:strVal val="#ppt_y+#ppt_h*1.125000"/>
                                          </p:val>
                                        </p:tav>
                                        <p:tav tm="100000">
                                          <p:val>
                                            <p:strVal val="#ppt_y"/>
                                          </p:val>
                                        </p:tav>
                                      </p:tavLst>
                                    </p:anim>
                                    <p:animEffect transition="in" filter="wipe(up)">
                                      <p:cBhvr>
                                        <p:cTn id="36" dur="500"/>
                                        <p:tgtEl>
                                          <p:spTgt spid="18"/>
                                        </p:tgtEl>
                                      </p:cBhvr>
                                    </p:animEffect>
                                  </p:childTnLst>
                                </p:cTn>
                              </p:par>
                            </p:childTnLst>
                          </p:cTn>
                        </p:par>
                        <p:par>
                          <p:cTn id="37" fill="hold">
                            <p:stCondLst>
                              <p:cond delay="3000"/>
                            </p:stCondLst>
                            <p:childTnLst>
                              <p:par>
                                <p:cTn id="38" presetID="12" presetClass="entr" presetSubtype="4"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p:tgtEl>
                                          <p:spTgt spid="5"/>
                                        </p:tgtEl>
                                        <p:attrNameLst>
                                          <p:attrName>ppt_y</p:attrName>
                                        </p:attrNameLst>
                                      </p:cBhvr>
                                      <p:tavLst>
                                        <p:tav tm="0">
                                          <p:val>
                                            <p:strVal val="#ppt_y+#ppt_h*1.125000"/>
                                          </p:val>
                                        </p:tav>
                                        <p:tav tm="100000">
                                          <p:val>
                                            <p:strVal val="#ppt_y"/>
                                          </p:val>
                                        </p:tav>
                                      </p:tavLst>
                                    </p:anim>
                                    <p:animEffect transition="in" filter="wipe(up)">
                                      <p:cBhvr>
                                        <p:cTn id="41" dur="500"/>
                                        <p:tgtEl>
                                          <p:spTgt spid="5"/>
                                        </p:tgtEl>
                                      </p:cBhvr>
                                    </p:animEffect>
                                  </p:childTnLst>
                                </p:cTn>
                              </p:par>
                            </p:childTnLst>
                          </p:cTn>
                        </p:par>
                        <p:par>
                          <p:cTn id="42" fill="hold">
                            <p:stCondLst>
                              <p:cond delay="3500"/>
                            </p:stCondLst>
                            <p:childTnLst>
                              <p:par>
                                <p:cTn id="43" presetID="12" presetClass="entr" presetSubtype="4"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p:tgtEl>
                                          <p:spTgt spid="22"/>
                                        </p:tgtEl>
                                        <p:attrNameLst>
                                          <p:attrName>ppt_y</p:attrName>
                                        </p:attrNameLst>
                                      </p:cBhvr>
                                      <p:tavLst>
                                        <p:tav tm="0">
                                          <p:val>
                                            <p:strVal val="#ppt_y+#ppt_h*1.125000"/>
                                          </p:val>
                                        </p:tav>
                                        <p:tav tm="100000">
                                          <p:val>
                                            <p:strVal val="#ppt_y"/>
                                          </p:val>
                                        </p:tav>
                                      </p:tavLst>
                                    </p:anim>
                                    <p:animEffect transition="in" filter="wipe(up)">
                                      <p:cBhvr>
                                        <p:cTn id="46" dur="500"/>
                                        <p:tgtEl>
                                          <p:spTgt spid="22"/>
                                        </p:tgtEl>
                                      </p:cBhvr>
                                    </p:animEffect>
                                  </p:childTnLst>
                                </p:cTn>
                              </p:par>
                            </p:childTnLst>
                          </p:cTn>
                        </p:par>
                        <p:par>
                          <p:cTn id="47" fill="hold">
                            <p:stCondLst>
                              <p:cond delay="4000"/>
                            </p:stCondLst>
                            <p:childTnLst>
                              <p:par>
                                <p:cTn id="48" presetID="12" presetClass="entr" presetSubtype="4"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p:tgtEl>
                                          <p:spTgt spid="17"/>
                                        </p:tgtEl>
                                        <p:attrNameLst>
                                          <p:attrName>ppt_y</p:attrName>
                                        </p:attrNameLst>
                                      </p:cBhvr>
                                      <p:tavLst>
                                        <p:tav tm="0">
                                          <p:val>
                                            <p:strVal val="#ppt_y+#ppt_h*1.125000"/>
                                          </p:val>
                                        </p:tav>
                                        <p:tav tm="100000">
                                          <p:val>
                                            <p:strVal val="#ppt_y"/>
                                          </p:val>
                                        </p:tav>
                                      </p:tavLst>
                                    </p:anim>
                                    <p:animEffect transition="in" filter="wipe(up)">
                                      <p:cBhvr>
                                        <p:cTn id="51" dur="500"/>
                                        <p:tgtEl>
                                          <p:spTgt spid="17"/>
                                        </p:tgtEl>
                                      </p:cBhvr>
                                    </p:animEffect>
                                  </p:childTnLst>
                                </p:cTn>
                              </p:par>
                            </p:childTnLst>
                          </p:cTn>
                        </p:par>
                        <p:par>
                          <p:cTn id="52" fill="hold">
                            <p:stCondLst>
                              <p:cond delay="4500"/>
                            </p:stCondLst>
                            <p:childTnLst>
                              <p:par>
                                <p:cTn id="53" presetID="12" presetClass="entr" presetSubtype="4"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p:tgtEl>
                                          <p:spTgt spid="2"/>
                                        </p:tgtEl>
                                        <p:attrNameLst>
                                          <p:attrName>ppt_y</p:attrName>
                                        </p:attrNameLst>
                                      </p:cBhvr>
                                      <p:tavLst>
                                        <p:tav tm="0">
                                          <p:val>
                                            <p:strVal val="#ppt_y+#ppt_h*1.125000"/>
                                          </p:val>
                                        </p:tav>
                                        <p:tav tm="100000">
                                          <p:val>
                                            <p:strVal val="#ppt_y"/>
                                          </p:val>
                                        </p:tav>
                                      </p:tavLst>
                                    </p:anim>
                                    <p:animEffect transition="in" filter="wipe(up)">
                                      <p:cBhvr>
                                        <p:cTn id="56" dur="500"/>
                                        <p:tgtEl>
                                          <p:spTgt spid="2"/>
                                        </p:tgtEl>
                                      </p:cBhvr>
                                    </p:animEffect>
                                  </p:childTnLst>
                                </p:cTn>
                              </p:par>
                            </p:childTnLst>
                          </p:cTn>
                        </p:par>
                        <p:par>
                          <p:cTn id="57" fill="hold">
                            <p:stCondLst>
                              <p:cond delay="5000"/>
                            </p:stCondLst>
                            <p:childTnLst>
                              <p:par>
                                <p:cTn id="58" presetID="12" presetClass="entr" presetSubtype="4"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500"/>
                                        <p:tgtEl>
                                          <p:spTgt spid="11"/>
                                        </p:tgtEl>
                                        <p:attrNameLst>
                                          <p:attrName>ppt_y</p:attrName>
                                        </p:attrNameLst>
                                      </p:cBhvr>
                                      <p:tavLst>
                                        <p:tav tm="0">
                                          <p:val>
                                            <p:strVal val="#ppt_y+#ppt_h*1.125000"/>
                                          </p:val>
                                        </p:tav>
                                        <p:tav tm="100000">
                                          <p:val>
                                            <p:strVal val="#ppt_y"/>
                                          </p:val>
                                        </p:tav>
                                      </p:tavLst>
                                    </p:anim>
                                    <p:animEffect transition="in" filter="wipe(up)">
                                      <p:cBhvr>
                                        <p:cTn id="61" dur="500"/>
                                        <p:tgtEl>
                                          <p:spTgt spid="11"/>
                                        </p:tgtEl>
                                      </p:cBhvr>
                                    </p:animEffect>
                                  </p:childTnLst>
                                </p:cTn>
                              </p:par>
                            </p:childTnLst>
                          </p:cTn>
                        </p:par>
                        <p:par>
                          <p:cTn id="62" fill="hold">
                            <p:stCondLst>
                              <p:cond delay="5500"/>
                            </p:stCondLst>
                            <p:childTnLst>
                              <p:par>
                                <p:cTn id="63" presetID="12" presetClass="entr" presetSubtype="4" fill="hold" nodeType="after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p:tgtEl>
                                          <p:spTgt spid="21"/>
                                        </p:tgtEl>
                                        <p:attrNameLst>
                                          <p:attrName>ppt_y</p:attrName>
                                        </p:attrNameLst>
                                      </p:cBhvr>
                                      <p:tavLst>
                                        <p:tav tm="0">
                                          <p:val>
                                            <p:strVal val="#ppt_y+#ppt_h*1.125000"/>
                                          </p:val>
                                        </p:tav>
                                        <p:tav tm="100000">
                                          <p:val>
                                            <p:strVal val="#ppt_y"/>
                                          </p:val>
                                        </p:tav>
                                      </p:tavLst>
                                    </p:anim>
                                    <p:animEffect transition="in" filter="wipe(up)">
                                      <p:cBhvr>
                                        <p:cTn id="66" dur="500"/>
                                        <p:tgtEl>
                                          <p:spTgt spid="21"/>
                                        </p:tgtEl>
                                      </p:cBhvr>
                                    </p:animEffect>
                                  </p:childTnLst>
                                </p:cTn>
                              </p:par>
                            </p:childTnLst>
                          </p:cTn>
                        </p:par>
                        <p:par>
                          <p:cTn id="67" fill="hold">
                            <p:stCondLst>
                              <p:cond delay="6000"/>
                            </p:stCondLst>
                            <p:childTnLst>
                              <p:par>
                                <p:cTn id="68" presetID="12" presetClass="entr" presetSubtype="4"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 calcmode="lin" valueType="num">
                                      <p:cBhvr additive="base">
                                        <p:cTn id="70" dur="500"/>
                                        <p:tgtEl>
                                          <p:spTgt spid="3"/>
                                        </p:tgtEl>
                                        <p:attrNameLst>
                                          <p:attrName>ppt_y</p:attrName>
                                        </p:attrNameLst>
                                      </p:cBhvr>
                                      <p:tavLst>
                                        <p:tav tm="0">
                                          <p:val>
                                            <p:strVal val="#ppt_y+#ppt_h*1.125000"/>
                                          </p:val>
                                        </p:tav>
                                        <p:tav tm="100000">
                                          <p:val>
                                            <p:strVal val="#ppt_y"/>
                                          </p:val>
                                        </p:tav>
                                      </p:tavLst>
                                    </p:anim>
                                    <p:animEffect transition="in" filter="wipe(up)">
                                      <p:cBhvr>
                                        <p:cTn id="71" dur="500"/>
                                        <p:tgtEl>
                                          <p:spTgt spid="3"/>
                                        </p:tgtEl>
                                      </p:cBhvr>
                                    </p:animEffect>
                                  </p:childTnLst>
                                </p:cTn>
                              </p:par>
                            </p:childTnLst>
                          </p:cTn>
                        </p:par>
                        <p:par>
                          <p:cTn id="72" fill="hold">
                            <p:stCondLst>
                              <p:cond delay="6500"/>
                            </p:stCondLst>
                            <p:childTnLst>
                              <p:par>
                                <p:cTn id="73" presetID="12" presetClass="entr" presetSubtype="4"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500"/>
                                        <p:tgtEl>
                                          <p:spTgt spid="16"/>
                                        </p:tgtEl>
                                        <p:attrNameLst>
                                          <p:attrName>ppt_y</p:attrName>
                                        </p:attrNameLst>
                                      </p:cBhvr>
                                      <p:tavLst>
                                        <p:tav tm="0">
                                          <p:val>
                                            <p:strVal val="#ppt_y+#ppt_h*1.125000"/>
                                          </p:val>
                                        </p:tav>
                                        <p:tav tm="100000">
                                          <p:val>
                                            <p:strVal val="#ppt_y"/>
                                          </p:val>
                                        </p:tav>
                                      </p:tavLst>
                                    </p:anim>
                                    <p:animEffect transition="in" filter="wipe(up)">
                                      <p:cBhvr>
                                        <p:cTn id="76" dur="500"/>
                                        <p:tgtEl>
                                          <p:spTgt spid="16"/>
                                        </p:tgtEl>
                                      </p:cBhvr>
                                    </p:animEffect>
                                  </p:childTnLst>
                                </p:cTn>
                              </p:par>
                            </p:childTnLst>
                          </p:cTn>
                        </p:par>
                        <p:par>
                          <p:cTn id="77" fill="hold">
                            <p:stCondLst>
                              <p:cond delay="7000"/>
                            </p:stCondLst>
                            <p:childTnLst>
                              <p:par>
                                <p:cTn id="78" presetID="12" presetClass="entr" presetSubtype="4" fill="hold" nodeType="after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additive="base">
                                        <p:cTn id="80" dur="500"/>
                                        <p:tgtEl>
                                          <p:spTgt spid="4"/>
                                        </p:tgtEl>
                                        <p:attrNameLst>
                                          <p:attrName>ppt_y</p:attrName>
                                        </p:attrNameLst>
                                      </p:cBhvr>
                                      <p:tavLst>
                                        <p:tav tm="0">
                                          <p:val>
                                            <p:strVal val="#ppt_y+#ppt_h*1.125000"/>
                                          </p:val>
                                        </p:tav>
                                        <p:tav tm="100000">
                                          <p:val>
                                            <p:strVal val="#ppt_y"/>
                                          </p:val>
                                        </p:tav>
                                      </p:tavLst>
                                    </p:anim>
                                    <p:animEffect transition="in" filter="wipe(up)">
                                      <p:cBhvr>
                                        <p:cTn id="81" dur="500"/>
                                        <p:tgtEl>
                                          <p:spTgt spid="4"/>
                                        </p:tgtEl>
                                      </p:cBhvr>
                                    </p:animEffect>
                                  </p:childTnLst>
                                </p:cTn>
                              </p:par>
                            </p:childTnLst>
                          </p:cTn>
                        </p:par>
                        <p:par>
                          <p:cTn id="82" fill="hold">
                            <p:stCondLst>
                              <p:cond delay="7500"/>
                            </p:stCondLst>
                            <p:childTnLst>
                              <p:par>
                                <p:cTn id="83" presetID="22" presetClass="entr" presetSubtype="8" fill="hold" grpId="0" nodeType="afterEffect">
                                  <p:stCondLst>
                                    <p:cond delay="0"/>
                                  </p:stCondLst>
                                  <p:childTnLst>
                                    <p:set>
                                      <p:cBhvr>
                                        <p:cTn id="84" dur="1" fill="hold">
                                          <p:stCondLst>
                                            <p:cond delay="0"/>
                                          </p:stCondLst>
                                        </p:cTn>
                                        <p:tgtEl>
                                          <p:spTgt spid="102"/>
                                        </p:tgtEl>
                                        <p:attrNameLst>
                                          <p:attrName>style.visibility</p:attrName>
                                        </p:attrNameLst>
                                      </p:cBhvr>
                                      <p:to>
                                        <p:strVal val="visible"/>
                                      </p:to>
                                    </p:set>
                                    <p:animEffect transition="in" filter="wipe(left)">
                                      <p:cBhvr>
                                        <p:cTn id="85"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86" fill="hold" display="0">
                  <p:stCondLst>
                    <p:cond delay="indefinite"/>
                  </p:stCondLst>
                  <p:endCondLst>
                    <p:cond evt="onStopAudio" delay="0">
                      <p:tgtEl>
                        <p:sldTgt/>
                      </p:tgtEl>
                    </p:cond>
                  </p:endCondLst>
                </p:cTn>
                <p:tgtEl>
                  <p:spTgt spid="9"/>
                </p:tgtEl>
              </p:cMediaNode>
            </p:audio>
          </p:childTnLst>
        </p:cTn>
      </p:par>
    </p:tnLst>
    <p:bldLst>
      <p:bldP spid="10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itle 2"/>
          <p:cNvSpPr>
            <a:spLocks noGrp="1"/>
          </p:cNvSpPr>
          <p:nvPr>
            <p:ph type="title"/>
          </p:nvPr>
        </p:nvSpPr>
        <p:spPr>
          <a:xfrm>
            <a:off x="2108200" y="839788"/>
            <a:ext cx="6713538" cy="857251"/>
          </a:xfrm>
        </p:spPr>
        <p:txBody>
          <a:bodyPr/>
          <a:lstStyle/>
          <a:p>
            <a:r>
              <a:rPr lang="en-US" dirty="0"/>
              <a:t>Engineering Degree Apprenticeship</a:t>
            </a:r>
          </a:p>
        </p:txBody>
      </p:sp>
      <p:pic>
        <p:nvPicPr>
          <p:cNvPr id="1028" name="Picture 4"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l="19292" t="36911" r="18102" b="37890"/>
          <a:stretch/>
        </p:blipFill>
        <p:spPr bwMode="auto">
          <a:xfrm>
            <a:off x="107504" y="5431150"/>
            <a:ext cx="2160240" cy="48911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a:stretch>
            <a:fillRect/>
          </a:stretch>
        </p:blipFill>
        <p:spPr>
          <a:xfrm>
            <a:off x="5744678" y="3645024"/>
            <a:ext cx="3267845" cy="2275236"/>
          </a:xfrm>
          <a:prstGeom prst="rect">
            <a:avLst/>
          </a:prstGeom>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t="13274" b="13977"/>
          <a:stretch/>
        </p:blipFill>
        <p:spPr>
          <a:xfrm>
            <a:off x="7967143" y="875404"/>
            <a:ext cx="1111454" cy="801792"/>
          </a:xfrm>
          <a:prstGeom prst="rect">
            <a:avLst/>
          </a:prstGeom>
        </p:spPr>
      </p:pic>
      <p:sp>
        <p:nvSpPr>
          <p:cNvPr id="11" name="Content Placeholder 3"/>
          <p:cNvSpPr txBox="1">
            <a:spLocks/>
          </p:cNvSpPr>
          <p:nvPr/>
        </p:nvSpPr>
        <p:spPr bwMode="auto">
          <a:xfrm>
            <a:off x="179513" y="1824246"/>
            <a:ext cx="4405309" cy="18776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180975" indent="-180975" algn="l" rtl="0" eaLnBrk="1" fontAlgn="base" hangingPunct="1">
              <a:spcBef>
                <a:spcPct val="20000"/>
              </a:spcBef>
              <a:spcAft>
                <a:spcPct val="0"/>
              </a:spcAft>
              <a:buClr>
                <a:srgbClr val="FF9900"/>
              </a:buClr>
              <a:buChar char="•"/>
              <a:defRPr sz="2000">
                <a:solidFill>
                  <a:schemeClr val="tx1"/>
                </a:solidFill>
                <a:latin typeface="+mn-lt"/>
                <a:ea typeface="+mn-ea"/>
                <a:cs typeface="+mn-cs"/>
              </a:defRPr>
            </a:lvl1pPr>
            <a:lvl2pPr marL="541338" indent="-18097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2pPr>
            <a:lvl3pPr marL="895350" indent="-17462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3pPr>
            <a:lvl4pPr marL="1257300" indent="-18097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4pPr>
            <a:lvl5pPr marL="1619250" indent="-18097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5pPr>
            <a:lvl6pPr marL="2514600" indent="-228600" algn="l" rtl="0" eaLnBrk="1" fontAlgn="base" hangingPunct="1">
              <a:spcBef>
                <a:spcPct val="20000"/>
              </a:spcBef>
              <a:spcAft>
                <a:spcPct val="0"/>
              </a:spcAft>
              <a:buChar char="»"/>
              <a:defRPr sz="800">
                <a:solidFill>
                  <a:schemeClr val="tx1"/>
                </a:solidFill>
                <a:latin typeface="+mn-lt"/>
              </a:defRPr>
            </a:lvl6pPr>
            <a:lvl7pPr marL="2971800" indent="-228600" algn="l" rtl="0" eaLnBrk="1" fontAlgn="base" hangingPunct="1">
              <a:spcBef>
                <a:spcPct val="20000"/>
              </a:spcBef>
              <a:spcAft>
                <a:spcPct val="0"/>
              </a:spcAft>
              <a:buChar char="»"/>
              <a:defRPr sz="800">
                <a:solidFill>
                  <a:schemeClr val="tx1"/>
                </a:solidFill>
                <a:latin typeface="+mn-lt"/>
              </a:defRPr>
            </a:lvl7pPr>
            <a:lvl8pPr marL="3429000" indent="-228600" algn="l" rtl="0" eaLnBrk="1" fontAlgn="base" hangingPunct="1">
              <a:spcBef>
                <a:spcPct val="20000"/>
              </a:spcBef>
              <a:spcAft>
                <a:spcPct val="0"/>
              </a:spcAft>
              <a:buChar char="»"/>
              <a:defRPr sz="800">
                <a:solidFill>
                  <a:schemeClr val="tx1"/>
                </a:solidFill>
                <a:latin typeface="+mn-lt"/>
              </a:defRPr>
            </a:lvl8pPr>
            <a:lvl9pPr marL="3886200" indent="-228600" algn="l" rtl="0" eaLnBrk="1" fontAlgn="base" hangingPunct="1">
              <a:spcBef>
                <a:spcPct val="20000"/>
              </a:spcBef>
              <a:spcAft>
                <a:spcPct val="0"/>
              </a:spcAft>
              <a:buChar char="»"/>
              <a:defRPr sz="800">
                <a:solidFill>
                  <a:schemeClr val="tx1"/>
                </a:solidFill>
                <a:latin typeface="+mn-lt"/>
              </a:defRPr>
            </a:lvl9pPr>
          </a:lstStyle>
          <a:p>
            <a:pPr>
              <a:buFont typeface="Wingdings" panose="05000000000000000000" pitchFamily="2" charset="2"/>
              <a:buChar char="ü"/>
            </a:pPr>
            <a:r>
              <a:rPr lang="en-US" b="1" kern="0" dirty="0"/>
              <a:t>JCB pay for your degree</a:t>
            </a:r>
          </a:p>
          <a:p>
            <a:pPr>
              <a:buFont typeface="Wingdings" panose="05000000000000000000" pitchFamily="2" charset="2"/>
              <a:buChar char="ü"/>
            </a:pPr>
            <a:r>
              <a:rPr lang="en-US" b="1" kern="0" dirty="0"/>
              <a:t>Uni lecturers come to you</a:t>
            </a:r>
          </a:p>
          <a:p>
            <a:pPr>
              <a:buFont typeface="Wingdings" panose="05000000000000000000" pitchFamily="2" charset="2"/>
              <a:buChar char="ü"/>
            </a:pPr>
            <a:r>
              <a:rPr lang="en-US" b="1" kern="0" dirty="0"/>
              <a:t>Get paid a wage on top</a:t>
            </a:r>
          </a:p>
          <a:p>
            <a:pPr>
              <a:buFont typeface="Wingdings" panose="05000000000000000000" pitchFamily="2" charset="2"/>
              <a:buChar char="ü"/>
            </a:pPr>
            <a:r>
              <a:rPr lang="en-US" b="1" kern="0" dirty="0"/>
              <a:t>Lots of company benefits</a:t>
            </a:r>
          </a:p>
          <a:p>
            <a:pPr>
              <a:buFont typeface="Wingdings" panose="05000000000000000000" pitchFamily="2" charset="2"/>
              <a:buChar char="ü"/>
            </a:pPr>
            <a:r>
              <a:rPr lang="en-US" b="1" kern="0" dirty="0"/>
              <a:t>Student discount </a:t>
            </a:r>
            <a:r>
              <a:rPr lang="en-US" b="1" u="sng" kern="0" dirty="0"/>
              <a:t>and</a:t>
            </a:r>
            <a:r>
              <a:rPr lang="en-US" b="1" kern="0" dirty="0"/>
              <a:t> JCB discounts</a:t>
            </a:r>
          </a:p>
        </p:txBody>
      </p:sp>
      <p:sp>
        <p:nvSpPr>
          <p:cNvPr id="12" name="Content Placeholder 3"/>
          <p:cNvSpPr txBox="1">
            <a:spLocks/>
          </p:cNvSpPr>
          <p:nvPr/>
        </p:nvSpPr>
        <p:spPr bwMode="auto">
          <a:xfrm>
            <a:off x="4139952" y="1697038"/>
            <a:ext cx="4810216" cy="17794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180975" indent="-180975" algn="l" rtl="0" eaLnBrk="1" fontAlgn="base" hangingPunct="1">
              <a:spcBef>
                <a:spcPct val="20000"/>
              </a:spcBef>
              <a:spcAft>
                <a:spcPct val="0"/>
              </a:spcAft>
              <a:buClr>
                <a:srgbClr val="FF9900"/>
              </a:buClr>
              <a:buChar char="•"/>
              <a:defRPr sz="2000">
                <a:solidFill>
                  <a:schemeClr val="tx1"/>
                </a:solidFill>
                <a:latin typeface="+mn-lt"/>
                <a:ea typeface="+mn-ea"/>
                <a:cs typeface="+mn-cs"/>
              </a:defRPr>
            </a:lvl1pPr>
            <a:lvl2pPr marL="541338" indent="-18097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2pPr>
            <a:lvl3pPr marL="895350" indent="-17462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3pPr>
            <a:lvl4pPr marL="1257300" indent="-18097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4pPr>
            <a:lvl5pPr marL="1619250" indent="-180975" algn="l" rtl="0" eaLnBrk="1" fontAlgn="base" hangingPunct="1">
              <a:spcBef>
                <a:spcPct val="20000"/>
              </a:spcBef>
              <a:spcAft>
                <a:spcPct val="0"/>
              </a:spcAft>
              <a:buClr>
                <a:srgbClr val="FF9900"/>
              </a:buClr>
              <a:buFont typeface="JCBEuro Roman" pitchFamily="2" charset="0"/>
              <a:buChar char="–"/>
              <a:defRPr>
                <a:solidFill>
                  <a:schemeClr val="tx1"/>
                </a:solidFill>
                <a:latin typeface="+mn-lt"/>
              </a:defRPr>
            </a:lvl5pPr>
            <a:lvl6pPr marL="2514600" indent="-228600" algn="l" rtl="0" eaLnBrk="1" fontAlgn="base" hangingPunct="1">
              <a:spcBef>
                <a:spcPct val="20000"/>
              </a:spcBef>
              <a:spcAft>
                <a:spcPct val="0"/>
              </a:spcAft>
              <a:buChar char="»"/>
              <a:defRPr sz="800">
                <a:solidFill>
                  <a:schemeClr val="tx1"/>
                </a:solidFill>
                <a:latin typeface="+mn-lt"/>
              </a:defRPr>
            </a:lvl6pPr>
            <a:lvl7pPr marL="2971800" indent="-228600" algn="l" rtl="0" eaLnBrk="1" fontAlgn="base" hangingPunct="1">
              <a:spcBef>
                <a:spcPct val="20000"/>
              </a:spcBef>
              <a:spcAft>
                <a:spcPct val="0"/>
              </a:spcAft>
              <a:buChar char="»"/>
              <a:defRPr sz="800">
                <a:solidFill>
                  <a:schemeClr val="tx1"/>
                </a:solidFill>
                <a:latin typeface="+mn-lt"/>
              </a:defRPr>
            </a:lvl7pPr>
            <a:lvl8pPr marL="3429000" indent="-228600" algn="l" rtl="0" eaLnBrk="1" fontAlgn="base" hangingPunct="1">
              <a:spcBef>
                <a:spcPct val="20000"/>
              </a:spcBef>
              <a:spcAft>
                <a:spcPct val="0"/>
              </a:spcAft>
              <a:buChar char="»"/>
              <a:defRPr sz="800">
                <a:solidFill>
                  <a:schemeClr val="tx1"/>
                </a:solidFill>
                <a:latin typeface="+mn-lt"/>
              </a:defRPr>
            </a:lvl8pPr>
            <a:lvl9pPr marL="3886200" indent="-228600" algn="l" rtl="0" eaLnBrk="1" fontAlgn="base" hangingPunct="1">
              <a:spcBef>
                <a:spcPct val="20000"/>
              </a:spcBef>
              <a:spcAft>
                <a:spcPct val="0"/>
              </a:spcAft>
              <a:buChar char="»"/>
              <a:defRPr sz="800">
                <a:solidFill>
                  <a:schemeClr val="tx1"/>
                </a:solidFill>
                <a:latin typeface="+mn-lt"/>
              </a:defRPr>
            </a:lvl9pPr>
          </a:lstStyle>
          <a:p>
            <a:pPr algn="r">
              <a:buFont typeface="Wingdings" panose="05000000000000000000" pitchFamily="2" charset="2"/>
              <a:buChar char="ü"/>
            </a:pPr>
            <a:r>
              <a:rPr lang="en-US" b="1" kern="0" dirty="0"/>
              <a:t>4 year course (2y Foundation, 2y </a:t>
            </a:r>
            <a:r>
              <a:rPr lang="en-US" b="1" kern="0" dirty="0" err="1"/>
              <a:t>Batchelor’s</a:t>
            </a:r>
            <a:r>
              <a:rPr lang="en-US" b="1" kern="0" dirty="0"/>
              <a:t> top-up)</a:t>
            </a:r>
          </a:p>
          <a:p>
            <a:pPr algn="r">
              <a:buFont typeface="Wingdings" panose="05000000000000000000" pitchFamily="2" charset="2"/>
              <a:buChar char="ü"/>
            </a:pPr>
            <a:r>
              <a:rPr lang="en-US" b="1" kern="0" dirty="0"/>
              <a:t>£16k, £18k, £20k, £25k a year</a:t>
            </a:r>
          </a:p>
          <a:p>
            <a:pPr algn="r">
              <a:buFont typeface="Wingdings" panose="05000000000000000000" pitchFamily="2" charset="2"/>
              <a:buChar char="ü"/>
            </a:pPr>
            <a:r>
              <a:rPr lang="en-US" b="1" kern="0" dirty="0"/>
              <a:t>Then £32k starting wage – guaranteed job</a:t>
            </a:r>
          </a:p>
          <a:p>
            <a:pPr algn="r">
              <a:buFont typeface="Wingdings" panose="05000000000000000000" pitchFamily="2" charset="2"/>
              <a:buChar char="ü"/>
            </a:pPr>
            <a:r>
              <a:rPr lang="en-US" b="1" kern="0" dirty="0"/>
              <a:t>Lots of vital skills + work experience</a:t>
            </a:r>
          </a:p>
        </p:txBody>
      </p:sp>
      <p:sp>
        <p:nvSpPr>
          <p:cNvPr id="4098" name="Content Placeholder 3"/>
          <p:cNvSpPr>
            <a:spLocks noGrp="1"/>
          </p:cNvSpPr>
          <p:nvPr>
            <p:ph idx="1"/>
          </p:nvPr>
        </p:nvSpPr>
        <p:spPr bwMode="auto">
          <a:xfrm>
            <a:off x="1178496" y="4591548"/>
            <a:ext cx="2784034" cy="4100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70000" lnSpcReduction="20000"/>
          </a:bodyPr>
          <a:lstStyle/>
          <a:p>
            <a:pPr marL="0"/>
            <a:r>
              <a:rPr lang="en-US" dirty="0"/>
              <a:t>Engineering – Mechanical, Manufacturing, Electrical</a:t>
            </a:r>
          </a:p>
        </p:txBody>
      </p:sp>
      <p:pic>
        <p:nvPicPr>
          <p:cNvPr id="13" name="Picture 12"/>
          <p:cNvPicPr>
            <a:picLocks noChangeAspect="1"/>
          </p:cNvPicPr>
          <p:nvPr/>
        </p:nvPicPr>
        <p:blipFill rotWithShape="1">
          <a:blip r:embed="rId7"/>
          <a:srcRect t="15562" r="4172"/>
          <a:stretch/>
        </p:blipFill>
        <p:spPr>
          <a:xfrm>
            <a:off x="240182" y="4097889"/>
            <a:ext cx="4283968" cy="1201753"/>
          </a:xfrm>
          <a:prstGeom prst="rect">
            <a:avLst/>
          </a:prstGeom>
        </p:spPr>
      </p:pic>
      <p:pic>
        <p:nvPicPr>
          <p:cNvPr id="3" name="Picture 2"/>
          <p:cNvPicPr>
            <a:picLocks noChangeAspect="1"/>
          </p:cNvPicPr>
          <p:nvPr/>
        </p:nvPicPr>
        <p:blipFill rotWithShape="1">
          <a:blip r:embed="rId8"/>
          <a:srcRect b="13056"/>
          <a:stretch/>
        </p:blipFill>
        <p:spPr>
          <a:xfrm>
            <a:off x="4019406" y="4924161"/>
            <a:ext cx="1656184" cy="1013976"/>
          </a:xfrm>
          <a:prstGeom prst="rect">
            <a:avLst/>
          </a:prstGeom>
        </p:spPr>
      </p:pic>
      <p:pic>
        <p:nvPicPr>
          <p:cNvPr id="2" name="Audio 1">
            <a:hlinkClick r:id="" action="ppaction://media"/>
            <a:extLst>
              <a:ext uri="{FF2B5EF4-FFF2-40B4-BE49-F238E27FC236}">
                <a16:creationId xmlns:a16="http://schemas.microsoft.com/office/drawing/2014/main" id="{AC241864-E09A-4F2D-B853-8C49070AD0E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206315731"/>
      </p:ext>
    </p:extLst>
  </p:cSld>
  <p:clrMapOvr>
    <a:masterClrMapping/>
  </p:clrMapOvr>
  <mc:AlternateContent xmlns:mc="http://schemas.openxmlformats.org/markup-compatibility/2006" xmlns:p14="http://schemas.microsoft.com/office/powerpoint/2010/main">
    <mc:Choice Requires="p14">
      <p:transition spd="med" p14:dur="700" advTm="306141">
        <p:fade/>
      </p:transition>
    </mc:Choice>
    <mc:Fallback xmlns="">
      <p:transition spd="med" advTm="3061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50751" y="1350420"/>
            <a:ext cx="7642498" cy="876202"/>
            <a:chOff x="723900" y="2038350"/>
            <a:chExt cx="7696200" cy="381000"/>
          </a:xfrm>
        </p:grpSpPr>
        <p:sp>
          <p:nvSpPr>
            <p:cNvPr id="2" name="Rectangle 1"/>
            <p:cNvSpPr/>
            <p:nvPr/>
          </p:nvSpPr>
          <p:spPr>
            <a:xfrm>
              <a:off x="723900" y="2038350"/>
              <a:ext cx="7696200" cy="3810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23900" y="2038350"/>
              <a:ext cx="7696200" cy="227206"/>
            </a:xfrm>
            <a:prstGeom prst="rect">
              <a:avLst/>
            </a:prstGeom>
            <a:noFill/>
          </p:spPr>
          <p:txBody>
            <a:bodyPr wrap="square" rtlCol="0">
              <a:spAutoFit/>
            </a:bodyPr>
            <a:lstStyle/>
            <a:p>
              <a:pPr algn="ctr">
                <a:lnSpc>
                  <a:spcPct val="13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LEVEL</a:t>
              </a:r>
            </a:p>
          </p:txBody>
        </p:sp>
      </p:grpSp>
      <p:grpSp>
        <p:nvGrpSpPr>
          <p:cNvPr id="81" name="Group 80"/>
          <p:cNvGrpSpPr/>
          <p:nvPr/>
        </p:nvGrpSpPr>
        <p:grpSpPr>
          <a:xfrm>
            <a:off x="747956" y="4657624"/>
            <a:ext cx="7678453" cy="830780"/>
            <a:chOff x="723900" y="2038350"/>
            <a:chExt cx="7696200" cy="381000"/>
          </a:xfrm>
        </p:grpSpPr>
        <p:sp>
          <p:nvSpPr>
            <p:cNvPr id="82" name="Rectangle 81"/>
            <p:cNvSpPr/>
            <p:nvPr/>
          </p:nvSpPr>
          <p:spPr>
            <a:xfrm>
              <a:off x="723900" y="2038350"/>
              <a:ext cx="7696200" cy="3810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TextBox 82"/>
            <p:cNvSpPr txBox="1"/>
            <p:nvPr/>
          </p:nvSpPr>
          <p:spPr>
            <a:xfrm>
              <a:off x="723900" y="2038350"/>
              <a:ext cx="7696200" cy="239628"/>
            </a:xfrm>
            <a:prstGeom prst="rect">
              <a:avLst/>
            </a:prstGeom>
            <a:noFill/>
          </p:spPr>
          <p:txBody>
            <a:bodyPr wrap="square" rtlCol="0">
              <a:spAutoFit/>
            </a:bodyPr>
            <a:lstStyle/>
            <a:p>
              <a:pPr algn="ctr">
                <a:lnSpc>
                  <a:spcPct val="13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SKILLS, KNOWLEDGE &amp; BEHAVIOURS</a:t>
              </a:r>
            </a:p>
          </p:txBody>
        </p:sp>
      </p:grpSp>
      <p:grpSp>
        <p:nvGrpSpPr>
          <p:cNvPr id="6" name="Group 5"/>
          <p:cNvGrpSpPr/>
          <p:nvPr/>
        </p:nvGrpSpPr>
        <p:grpSpPr>
          <a:xfrm>
            <a:off x="750214" y="2387618"/>
            <a:ext cx="1799359" cy="2100673"/>
            <a:chOff x="1465069" y="2428875"/>
            <a:chExt cx="1409878" cy="1600200"/>
          </a:xfrm>
        </p:grpSpPr>
        <p:grpSp>
          <p:nvGrpSpPr>
            <p:cNvPr id="69" name="Group 68"/>
            <p:cNvGrpSpPr/>
            <p:nvPr/>
          </p:nvGrpSpPr>
          <p:grpSpPr>
            <a:xfrm>
              <a:off x="1465069" y="2428875"/>
              <a:ext cx="1409878" cy="1600200"/>
              <a:chOff x="722928" y="819150"/>
              <a:chExt cx="7697172" cy="1600200"/>
            </a:xfrm>
          </p:grpSpPr>
          <p:sp>
            <p:nvSpPr>
              <p:cNvPr id="70" name="Rectangle 69"/>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722928" y="1598579"/>
                <a:ext cx="7696201" cy="703352"/>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Intermediate </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2</a:t>
                </a:r>
              </a:p>
            </p:txBody>
          </p:sp>
        </p:grpSp>
        <p:sp>
          <p:nvSpPr>
            <p:cNvPr id="84" name="Freeform 23"/>
            <p:cNvSpPr>
              <a:spLocks noEditPoints="1"/>
            </p:cNvSpPr>
            <p:nvPr/>
          </p:nvSpPr>
          <p:spPr bwMode="auto">
            <a:xfrm>
              <a:off x="1896521" y="2647787"/>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7" name="Group 6"/>
          <p:cNvGrpSpPr/>
          <p:nvPr/>
        </p:nvGrpSpPr>
        <p:grpSpPr>
          <a:xfrm>
            <a:off x="2709509" y="2387618"/>
            <a:ext cx="1799131" cy="2079292"/>
            <a:chOff x="3084141" y="2428875"/>
            <a:chExt cx="1409878" cy="1600200"/>
          </a:xfrm>
        </p:grpSpPr>
        <p:grpSp>
          <p:nvGrpSpPr>
            <p:cNvPr id="72" name="Group 71"/>
            <p:cNvGrpSpPr/>
            <p:nvPr/>
          </p:nvGrpSpPr>
          <p:grpSpPr>
            <a:xfrm>
              <a:off x="3084141" y="2428875"/>
              <a:ext cx="1409878" cy="1600200"/>
              <a:chOff x="722928" y="819150"/>
              <a:chExt cx="7697172" cy="1600200"/>
            </a:xfrm>
          </p:grpSpPr>
          <p:sp>
            <p:nvSpPr>
              <p:cNvPr id="73" name="Rectangle 72"/>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73"/>
              <p:cNvSpPr txBox="1"/>
              <p:nvPr/>
            </p:nvSpPr>
            <p:spPr>
              <a:xfrm>
                <a:off x="722928" y="1591722"/>
                <a:ext cx="7696201" cy="710584"/>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Advanced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3</a:t>
                </a:r>
              </a:p>
            </p:txBody>
          </p:sp>
        </p:grpSp>
        <p:sp>
          <p:nvSpPr>
            <p:cNvPr id="85" name="Freeform 23"/>
            <p:cNvSpPr>
              <a:spLocks noEditPoints="1"/>
            </p:cNvSpPr>
            <p:nvPr/>
          </p:nvSpPr>
          <p:spPr bwMode="auto">
            <a:xfrm>
              <a:off x="3515593" y="2647786"/>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8" name="Group 7"/>
          <p:cNvGrpSpPr/>
          <p:nvPr/>
        </p:nvGrpSpPr>
        <p:grpSpPr>
          <a:xfrm>
            <a:off x="4649761" y="2394409"/>
            <a:ext cx="1798904" cy="2063309"/>
            <a:chOff x="4703034" y="2428875"/>
            <a:chExt cx="1409879" cy="1600200"/>
          </a:xfrm>
        </p:grpSpPr>
        <p:grpSp>
          <p:nvGrpSpPr>
            <p:cNvPr id="75" name="Group 74"/>
            <p:cNvGrpSpPr/>
            <p:nvPr/>
          </p:nvGrpSpPr>
          <p:grpSpPr>
            <a:xfrm>
              <a:off x="4703034" y="2428875"/>
              <a:ext cx="1409879" cy="1600200"/>
              <a:chOff x="722924" y="819150"/>
              <a:chExt cx="7697176" cy="1600200"/>
            </a:xfrm>
          </p:grpSpPr>
          <p:sp>
            <p:nvSpPr>
              <p:cNvPr id="76" name="Rectangle 75"/>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p:cNvSpPr txBox="1"/>
              <p:nvPr/>
            </p:nvSpPr>
            <p:spPr>
              <a:xfrm>
                <a:off x="722924" y="1615134"/>
                <a:ext cx="7696201" cy="716089"/>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Higher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4-7</a:t>
                </a:r>
              </a:p>
            </p:txBody>
          </p:sp>
        </p:grpSp>
        <p:sp>
          <p:nvSpPr>
            <p:cNvPr id="86" name="Freeform 23"/>
            <p:cNvSpPr>
              <a:spLocks noEditPoints="1"/>
            </p:cNvSpPr>
            <p:nvPr/>
          </p:nvSpPr>
          <p:spPr bwMode="auto">
            <a:xfrm>
              <a:off x="5134487" y="2647785"/>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grpSp>
        <p:nvGrpSpPr>
          <p:cNvPr id="9" name="Group 8"/>
          <p:cNvGrpSpPr/>
          <p:nvPr/>
        </p:nvGrpSpPr>
        <p:grpSpPr>
          <a:xfrm>
            <a:off x="6578300" y="2369275"/>
            <a:ext cx="1848342" cy="2097635"/>
            <a:chOff x="6324600" y="2428875"/>
            <a:chExt cx="1409878" cy="1600200"/>
          </a:xfrm>
        </p:grpSpPr>
        <p:grpSp>
          <p:nvGrpSpPr>
            <p:cNvPr id="78" name="Group 77"/>
            <p:cNvGrpSpPr/>
            <p:nvPr/>
          </p:nvGrpSpPr>
          <p:grpSpPr>
            <a:xfrm>
              <a:off x="6324600" y="2428875"/>
              <a:ext cx="1409878" cy="1600200"/>
              <a:chOff x="722928" y="819150"/>
              <a:chExt cx="7697172" cy="1600200"/>
            </a:xfrm>
          </p:grpSpPr>
          <p:sp>
            <p:nvSpPr>
              <p:cNvPr id="79" name="Rectangle 78"/>
              <p:cNvSpPr/>
              <p:nvPr/>
            </p:nvSpPr>
            <p:spPr>
              <a:xfrm>
                <a:off x="723900" y="819150"/>
                <a:ext cx="7696200" cy="160020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TextBox 79"/>
              <p:cNvSpPr txBox="1"/>
              <p:nvPr/>
            </p:nvSpPr>
            <p:spPr>
              <a:xfrm>
                <a:off x="722928" y="1598959"/>
                <a:ext cx="7696202" cy="704371"/>
              </a:xfrm>
              <a:prstGeom prst="rect">
                <a:avLst/>
              </a:prstGeom>
              <a:noFill/>
            </p:spPr>
            <p:txBody>
              <a:bodyPr wrap="square" rtlCol="0">
                <a:spAutoFit/>
              </a:bodyPr>
              <a:lstStyle/>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Degree apprenticeship</a:t>
                </a:r>
              </a:p>
              <a:p>
                <a:pPr algn="ctr"/>
                <a:r>
                  <a:rPr lang="en-US" dirty="0">
                    <a:solidFill>
                      <a:schemeClr val="bg1"/>
                    </a:solidFill>
                    <a:latin typeface="Lato" panose="020F0502020204030203" pitchFamily="34" charset="0"/>
                    <a:ea typeface="Lato" panose="020F0502020204030203" pitchFamily="34" charset="0"/>
                    <a:cs typeface="Lato" panose="020F0502020204030203" pitchFamily="34" charset="0"/>
                  </a:rPr>
                  <a:t>Level 6 &amp; 7</a:t>
                </a:r>
              </a:p>
            </p:txBody>
          </p:sp>
        </p:grpSp>
        <p:sp>
          <p:nvSpPr>
            <p:cNvPr id="87" name="Freeform 23"/>
            <p:cNvSpPr>
              <a:spLocks noEditPoints="1"/>
            </p:cNvSpPr>
            <p:nvPr/>
          </p:nvSpPr>
          <p:spPr bwMode="auto">
            <a:xfrm>
              <a:off x="6756052" y="2647108"/>
              <a:ext cx="546795" cy="453661"/>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p>
          </p:txBody>
        </p:sp>
      </p:grpSp>
      <p:sp>
        <p:nvSpPr>
          <p:cNvPr id="30" name="Title 1">
            <a:extLst>
              <a:ext uri="{FF2B5EF4-FFF2-40B4-BE49-F238E27FC236}">
                <a16:creationId xmlns:a16="http://schemas.microsoft.com/office/drawing/2014/main" id="{85FEEE60-FFAC-4AA1-B59E-45B6049CEDA1}"/>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r>
              <a:rPr lang="en-GB" dirty="0">
                <a:solidFill>
                  <a:srgbClr val="2F8FD1"/>
                </a:solidFill>
              </a:rPr>
              <a:t>The levels of apprenticeships</a:t>
            </a:r>
          </a:p>
        </p:txBody>
      </p:sp>
      <p:grpSp>
        <p:nvGrpSpPr>
          <p:cNvPr id="31" name="Group 30">
            <a:extLst>
              <a:ext uri="{FF2B5EF4-FFF2-40B4-BE49-F238E27FC236}">
                <a16:creationId xmlns:a16="http://schemas.microsoft.com/office/drawing/2014/main" id="{7CAE7FCF-94B2-4694-9C5C-8F2B71175374}"/>
              </a:ext>
            </a:extLst>
          </p:cNvPr>
          <p:cNvGrpSpPr/>
          <p:nvPr/>
        </p:nvGrpSpPr>
        <p:grpSpPr>
          <a:xfrm>
            <a:off x="761519" y="1499547"/>
            <a:ext cx="7678452" cy="876202"/>
            <a:chOff x="659866" y="1826038"/>
            <a:chExt cx="7735340" cy="381000"/>
          </a:xfrm>
        </p:grpSpPr>
        <p:sp>
          <p:nvSpPr>
            <p:cNvPr id="32" name="Rectangle 31">
              <a:extLst>
                <a:ext uri="{FF2B5EF4-FFF2-40B4-BE49-F238E27FC236}">
                  <a16:creationId xmlns:a16="http://schemas.microsoft.com/office/drawing/2014/main" id="{EDB3D918-F210-403B-9A8B-8A0D693589E2}"/>
                </a:ext>
              </a:extLst>
            </p:cNvPr>
            <p:cNvSpPr/>
            <p:nvPr/>
          </p:nvSpPr>
          <p:spPr>
            <a:xfrm>
              <a:off x="659866" y="1826038"/>
              <a:ext cx="7696200" cy="3810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a:extLst>
                <a:ext uri="{FF2B5EF4-FFF2-40B4-BE49-F238E27FC236}">
                  <a16:creationId xmlns:a16="http://schemas.microsoft.com/office/drawing/2014/main" id="{93C84960-286F-47F2-860A-FE59DBFD15A2}"/>
                </a:ext>
              </a:extLst>
            </p:cNvPr>
            <p:cNvSpPr txBox="1"/>
            <p:nvPr/>
          </p:nvSpPr>
          <p:spPr>
            <a:xfrm>
              <a:off x="699006" y="1877279"/>
              <a:ext cx="7696200" cy="227206"/>
            </a:xfrm>
            <a:prstGeom prst="rect">
              <a:avLst/>
            </a:prstGeom>
            <a:noFill/>
          </p:spPr>
          <p:txBody>
            <a:bodyPr wrap="square" rtlCol="0">
              <a:spAutoFit/>
            </a:bodyPr>
            <a:lstStyle/>
            <a:p>
              <a:pPr algn="ctr">
                <a:lnSpc>
                  <a:spcPct val="130000"/>
                </a:lnSpc>
              </a:pPr>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LEVEL</a:t>
              </a:r>
            </a:p>
          </p:txBody>
        </p:sp>
      </p:grpSp>
      <p:grpSp>
        <p:nvGrpSpPr>
          <p:cNvPr id="34" name="Group 33">
            <a:extLst>
              <a:ext uri="{FF2B5EF4-FFF2-40B4-BE49-F238E27FC236}">
                <a16:creationId xmlns:a16="http://schemas.microsoft.com/office/drawing/2014/main" id="{AE65559A-1614-465A-80FC-8D7DF6ABBB50}"/>
              </a:ext>
            </a:extLst>
          </p:cNvPr>
          <p:cNvGrpSpPr/>
          <p:nvPr/>
        </p:nvGrpSpPr>
        <p:grpSpPr>
          <a:xfrm>
            <a:off x="675949" y="4814670"/>
            <a:ext cx="7750460" cy="830780"/>
            <a:chOff x="971600" y="5661897"/>
            <a:chExt cx="7750460" cy="830780"/>
          </a:xfrm>
        </p:grpSpPr>
        <p:sp>
          <p:nvSpPr>
            <p:cNvPr id="35" name="Rectangle 34">
              <a:extLst>
                <a:ext uri="{FF2B5EF4-FFF2-40B4-BE49-F238E27FC236}">
                  <a16:creationId xmlns:a16="http://schemas.microsoft.com/office/drawing/2014/main" id="{E7D96611-6E5E-47ED-9486-3EA4D253C976}"/>
                </a:ext>
              </a:extLst>
            </p:cNvPr>
            <p:cNvSpPr/>
            <p:nvPr/>
          </p:nvSpPr>
          <p:spPr>
            <a:xfrm>
              <a:off x="1043608" y="5661897"/>
              <a:ext cx="7678452" cy="83078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6AA1144-3F40-4C2A-9C9F-119092C3FE95}"/>
                </a:ext>
              </a:extLst>
            </p:cNvPr>
            <p:cNvSpPr txBox="1"/>
            <p:nvPr/>
          </p:nvSpPr>
          <p:spPr>
            <a:xfrm>
              <a:off x="971600" y="5784721"/>
              <a:ext cx="7678452" cy="522515"/>
            </a:xfrm>
            <a:prstGeom prst="rect">
              <a:avLst/>
            </a:prstGeom>
            <a:noFill/>
            <a:ln>
              <a:noFill/>
            </a:ln>
          </p:spPr>
          <p:txBody>
            <a:bodyPr wrap="square" rtlCol="0">
              <a:spAutoFit/>
            </a:bodyPr>
            <a:lstStyle/>
            <a:p>
              <a:pPr algn="ctr">
                <a:lnSpc>
                  <a:spcPct val="130000"/>
                </a:lnSpc>
              </a:pPr>
              <a:r>
                <a:rPr lang="en-US" sz="2400" dirty="0">
                  <a:solidFill>
                    <a:srgbClr val="2F8FD1"/>
                  </a:solidFill>
                  <a:latin typeface="Lato" panose="020F0502020204030203" pitchFamily="34" charset="0"/>
                  <a:ea typeface="Lato" panose="020F0502020204030203" pitchFamily="34" charset="0"/>
                  <a:cs typeface="Lato" panose="020F0502020204030203" pitchFamily="34" charset="0"/>
                </a:rPr>
                <a:t>SKILLS, KNOWLEDGE &amp; BEHAVIOURS</a:t>
              </a:r>
            </a:p>
          </p:txBody>
        </p:sp>
      </p:grpSp>
      <p:grpSp>
        <p:nvGrpSpPr>
          <p:cNvPr id="37" name="Group 36">
            <a:extLst>
              <a:ext uri="{FF2B5EF4-FFF2-40B4-BE49-F238E27FC236}">
                <a16:creationId xmlns:a16="http://schemas.microsoft.com/office/drawing/2014/main" id="{1425C642-B078-4D48-9761-31E6128FF9BE}"/>
              </a:ext>
            </a:extLst>
          </p:cNvPr>
          <p:cNvGrpSpPr/>
          <p:nvPr/>
        </p:nvGrpSpPr>
        <p:grpSpPr>
          <a:xfrm>
            <a:off x="761519" y="2569906"/>
            <a:ext cx="1799359" cy="2100673"/>
            <a:chOff x="722928" y="819150"/>
            <a:chExt cx="7697172" cy="1600200"/>
          </a:xfrm>
        </p:grpSpPr>
        <p:sp>
          <p:nvSpPr>
            <p:cNvPr id="38" name="Rectangle 37">
              <a:extLst>
                <a:ext uri="{FF2B5EF4-FFF2-40B4-BE49-F238E27FC236}">
                  <a16:creationId xmlns:a16="http://schemas.microsoft.com/office/drawing/2014/main" id="{A2BF68FA-5326-49AA-BA3A-99CC2D37CDE1}"/>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E74E42CE-2A77-440C-A3EB-7686854CA16C}"/>
                </a:ext>
              </a:extLst>
            </p:cNvPr>
            <p:cNvSpPr txBox="1"/>
            <p:nvPr/>
          </p:nvSpPr>
          <p:spPr>
            <a:xfrm>
              <a:off x="722928" y="1598579"/>
              <a:ext cx="7696201" cy="703352"/>
            </a:xfrm>
            <a:prstGeom prst="rect">
              <a:avLst/>
            </a:prstGeom>
            <a:noFill/>
            <a:ln>
              <a:noFill/>
            </a:ln>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Intermediate </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2</a:t>
              </a:r>
            </a:p>
          </p:txBody>
        </p:sp>
      </p:grpSp>
      <p:grpSp>
        <p:nvGrpSpPr>
          <p:cNvPr id="40" name="Group 39">
            <a:extLst>
              <a:ext uri="{FF2B5EF4-FFF2-40B4-BE49-F238E27FC236}">
                <a16:creationId xmlns:a16="http://schemas.microsoft.com/office/drawing/2014/main" id="{089185FB-F80A-4B5C-B314-708AF658283C}"/>
              </a:ext>
            </a:extLst>
          </p:cNvPr>
          <p:cNvGrpSpPr/>
          <p:nvPr/>
        </p:nvGrpSpPr>
        <p:grpSpPr>
          <a:xfrm>
            <a:off x="2690285" y="2573754"/>
            <a:ext cx="1799131" cy="2079292"/>
            <a:chOff x="722928" y="819150"/>
            <a:chExt cx="7697172" cy="1600200"/>
          </a:xfrm>
        </p:grpSpPr>
        <p:sp>
          <p:nvSpPr>
            <p:cNvPr id="41" name="Rectangle 40">
              <a:extLst>
                <a:ext uri="{FF2B5EF4-FFF2-40B4-BE49-F238E27FC236}">
                  <a16:creationId xmlns:a16="http://schemas.microsoft.com/office/drawing/2014/main" id="{166C226A-337D-4563-9C5C-139A8DE530DB}"/>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EE5E6E90-9AE2-43C6-A677-8CBB143303D1}"/>
                </a:ext>
              </a:extLst>
            </p:cNvPr>
            <p:cNvSpPr txBox="1"/>
            <p:nvPr/>
          </p:nvSpPr>
          <p:spPr>
            <a:xfrm>
              <a:off x="722928" y="1591722"/>
              <a:ext cx="7696201" cy="710584"/>
            </a:xfrm>
            <a:prstGeom prst="rect">
              <a:avLst/>
            </a:prstGeom>
            <a:noFill/>
            <a:ln>
              <a:noFill/>
            </a:ln>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Advanced 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3</a:t>
              </a:r>
            </a:p>
          </p:txBody>
        </p:sp>
      </p:grpSp>
      <p:grpSp>
        <p:nvGrpSpPr>
          <p:cNvPr id="43" name="Group 42">
            <a:extLst>
              <a:ext uri="{FF2B5EF4-FFF2-40B4-BE49-F238E27FC236}">
                <a16:creationId xmlns:a16="http://schemas.microsoft.com/office/drawing/2014/main" id="{9F0ACC54-1237-4714-8BCF-173A4891538C}"/>
              </a:ext>
            </a:extLst>
          </p:cNvPr>
          <p:cNvGrpSpPr/>
          <p:nvPr/>
        </p:nvGrpSpPr>
        <p:grpSpPr>
          <a:xfrm>
            <a:off x="4658145" y="2577481"/>
            <a:ext cx="1798904" cy="2063309"/>
            <a:chOff x="722924" y="819150"/>
            <a:chExt cx="7697176" cy="1600200"/>
          </a:xfrm>
        </p:grpSpPr>
        <p:sp>
          <p:nvSpPr>
            <p:cNvPr id="44" name="Rectangle 43">
              <a:extLst>
                <a:ext uri="{FF2B5EF4-FFF2-40B4-BE49-F238E27FC236}">
                  <a16:creationId xmlns:a16="http://schemas.microsoft.com/office/drawing/2014/main" id="{C8B8E31A-29F9-41FB-8CD2-DBD9E0CD04E9}"/>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a16="http://schemas.microsoft.com/office/drawing/2014/main" id="{23DD0B58-C4CF-4EEE-A889-46AC7AFB6E62}"/>
                </a:ext>
              </a:extLst>
            </p:cNvPr>
            <p:cNvSpPr txBox="1"/>
            <p:nvPr/>
          </p:nvSpPr>
          <p:spPr>
            <a:xfrm>
              <a:off x="722924" y="1615134"/>
              <a:ext cx="7696201" cy="716089"/>
            </a:xfrm>
            <a:prstGeom prst="rect">
              <a:avLst/>
            </a:prstGeom>
            <a:noFill/>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Higher 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4-7</a:t>
              </a:r>
            </a:p>
          </p:txBody>
        </p:sp>
      </p:grpSp>
      <p:grpSp>
        <p:nvGrpSpPr>
          <p:cNvPr id="46" name="Group 45">
            <a:extLst>
              <a:ext uri="{FF2B5EF4-FFF2-40B4-BE49-F238E27FC236}">
                <a16:creationId xmlns:a16="http://schemas.microsoft.com/office/drawing/2014/main" id="{D006E1CA-6ABF-4B1F-9246-0FAEB92AFF64}"/>
              </a:ext>
            </a:extLst>
          </p:cNvPr>
          <p:cNvGrpSpPr/>
          <p:nvPr/>
        </p:nvGrpSpPr>
        <p:grpSpPr>
          <a:xfrm>
            <a:off x="6594541" y="2564582"/>
            <a:ext cx="1848342" cy="2097635"/>
            <a:chOff x="722928" y="819150"/>
            <a:chExt cx="7697172" cy="1600200"/>
          </a:xfrm>
        </p:grpSpPr>
        <p:sp>
          <p:nvSpPr>
            <p:cNvPr id="47" name="Rectangle 46">
              <a:extLst>
                <a:ext uri="{FF2B5EF4-FFF2-40B4-BE49-F238E27FC236}">
                  <a16:creationId xmlns:a16="http://schemas.microsoft.com/office/drawing/2014/main" id="{677AF5AD-54ED-4E84-93B4-EDC4C367E193}"/>
                </a:ext>
              </a:extLst>
            </p:cNvPr>
            <p:cNvSpPr/>
            <p:nvPr/>
          </p:nvSpPr>
          <p:spPr>
            <a:xfrm>
              <a:off x="723900" y="819150"/>
              <a:ext cx="7696200" cy="1600200"/>
            </a:xfrm>
            <a:prstGeom prst="rect">
              <a:avLst/>
            </a:prstGeom>
            <a:noFill/>
            <a:ln>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FA529FF1-2256-4B62-82D4-D59F29CFA02C}"/>
                </a:ext>
              </a:extLst>
            </p:cNvPr>
            <p:cNvSpPr txBox="1"/>
            <p:nvPr/>
          </p:nvSpPr>
          <p:spPr>
            <a:xfrm>
              <a:off x="722928" y="1598959"/>
              <a:ext cx="7696202" cy="704371"/>
            </a:xfrm>
            <a:prstGeom prst="rect">
              <a:avLst/>
            </a:prstGeom>
            <a:noFill/>
          </p:spPr>
          <p:txBody>
            <a:bodyPr wrap="square" rtlCol="0">
              <a:spAutoFit/>
            </a:bodyPr>
            <a:lstStyle/>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Degree apprenticeship</a:t>
              </a:r>
            </a:p>
            <a:p>
              <a:pPr algn="ctr"/>
              <a:r>
                <a:rPr lang="en-US" dirty="0">
                  <a:solidFill>
                    <a:srgbClr val="2F8FD1"/>
                  </a:solidFill>
                  <a:latin typeface="Lato" panose="020F0502020204030203" pitchFamily="34" charset="0"/>
                  <a:ea typeface="Lato" panose="020F0502020204030203" pitchFamily="34" charset="0"/>
                  <a:cs typeface="Lato" panose="020F0502020204030203" pitchFamily="34" charset="0"/>
                </a:rPr>
                <a:t>Level 6 &amp; 7</a:t>
              </a:r>
            </a:p>
          </p:txBody>
        </p:sp>
      </p:grpSp>
      <p:pic>
        <p:nvPicPr>
          <p:cNvPr id="50" name="Graphic 49">
            <a:extLst>
              <a:ext uri="{FF2B5EF4-FFF2-40B4-BE49-F238E27FC236}">
                <a16:creationId xmlns:a16="http://schemas.microsoft.com/office/drawing/2014/main" id="{8D4F839D-C3AF-4882-B183-1E7ADE03418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66983" y="2723951"/>
            <a:ext cx="782216" cy="782216"/>
          </a:xfrm>
          <a:prstGeom prst="rect">
            <a:avLst/>
          </a:prstGeom>
        </p:spPr>
      </p:pic>
      <p:pic>
        <p:nvPicPr>
          <p:cNvPr id="51" name="Graphic 50">
            <a:extLst>
              <a:ext uri="{FF2B5EF4-FFF2-40B4-BE49-F238E27FC236}">
                <a16:creationId xmlns:a16="http://schemas.microsoft.com/office/drawing/2014/main" id="{9994A2F2-93F9-43CC-BBB3-336A09FBB86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91070" y="2736128"/>
            <a:ext cx="789737" cy="789737"/>
          </a:xfrm>
          <a:prstGeom prst="rect">
            <a:avLst/>
          </a:prstGeom>
        </p:spPr>
      </p:pic>
      <p:pic>
        <p:nvPicPr>
          <p:cNvPr id="52" name="Graphic 51">
            <a:extLst>
              <a:ext uri="{FF2B5EF4-FFF2-40B4-BE49-F238E27FC236}">
                <a16:creationId xmlns:a16="http://schemas.microsoft.com/office/drawing/2014/main" id="{32314657-6974-4B40-A881-D48F3F0DC21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761398" y="2717899"/>
            <a:ext cx="789737" cy="789737"/>
          </a:xfrm>
          <a:prstGeom prst="rect">
            <a:avLst/>
          </a:prstGeom>
        </p:spPr>
      </p:pic>
      <p:pic>
        <p:nvPicPr>
          <p:cNvPr id="53" name="Graphic 52">
            <a:extLst>
              <a:ext uri="{FF2B5EF4-FFF2-40B4-BE49-F238E27FC236}">
                <a16:creationId xmlns:a16="http://schemas.microsoft.com/office/drawing/2014/main" id="{617EF995-7B28-4DEA-A450-DCADBBFEDE9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638414" y="2717899"/>
            <a:ext cx="780988" cy="780988"/>
          </a:xfrm>
          <a:prstGeom prst="rect">
            <a:avLst/>
          </a:prstGeom>
        </p:spPr>
      </p:pic>
      <p:pic>
        <p:nvPicPr>
          <p:cNvPr id="54" name="Graphic 53">
            <a:extLst>
              <a:ext uri="{FF2B5EF4-FFF2-40B4-BE49-F238E27FC236}">
                <a16:creationId xmlns:a16="http://schemas.microsoft.com/office/drawing/2014/main" id="{BAA8B2D5-9ED0-4B5B-A564-B0C7D4DCC32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598520" y="2733768"/>
            <a:ext cx="780988" cy="780988"/>
          </a:xfrm>
          <a:prstGeom prst="rect">
            <a:avLst/>
          </a:prstGeom>
        </p:spPr>
      </p:pic>
      <p:pic>
        <p:nvPicPr>
          <p:cNvPr id="55" name="Graphic 54">
            <a:extLst>
              <a:ext uri="{FF2B5EF4-FFF2-40B4-BE49-F238E27FC236}">
                <a16:creationId xmlns:a16="http://schemas.microsoft.com/office/drawing/2014/main" id="{4971840C-91AC-478A-AFAF-4B6CA0D155A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753013" y="2736129"/>
            <a:ext cx="789736" cy="789736"/>
          </a:xfrm>
          <a:prstGeom prst="rect">
            <a:avLst/>
          </a:prstGeom>
        </p:spPr>
      </p:pic>
      <p:pic>
        <p:nvPicPr>
          <p:cNvPr id="56" name="Picture 55">
            <a:extLst>
              <a:ext uri="{FF2B5EF4-FFF2-40B4-BE49-F238E27FC236}">
                <a16:creationId xmlns:a16="http://schemas.microsoft.com/office/drawing/2014/main" id="{5AB6E9BF-08CD-44ED-8438-6174802C9251}"/>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07730" y="5754234"/>
            <a:ext cx="1411941" cy="911090"/>
          </a:xfrm>
          <a:prstGeom prst="rect">
            <a:avLst/>
          </a:prstGeom>
        </p:spPr>
      </p:pic>
      <p:pic>
        <p:nvPicPr>
          <p:cNvPr id="3" name="Audio 2">
            <a:hlinkClick r:id="" action="ppaction://media"/>
            <a:extLst>
              <a:ext uri="{FF2B5EF4-FFF2-40B4-BE49-F238E27FC236}">
                <a16:creationId xmlns:a16="http://schemas.microsoft.com/office/drawing/2014/main" id="{F755DA8E-EA71-4312-82B1-8D2EBD03EB30}"/>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12546216"/>
      </p:ext>
    </p:extLst>
  </p:cSld>
  <p:clrMapOvr>
    <a:masterClrMapping/>
  </p:clrMapOvr>
  <mc:AlternateContent xmlns:mc="http://schemas.openxmlformats.org/markup-compatibility/2006" xmlns:p14="http://schemas.microsoft.com/office/powerpoint/2010/main">
    <mc:Choice Requires="p14">
      <p:transition spd="slow" p14:dur="1600" advTm="49120">
        <p:blinds dir="vert"/>
      </p:transition>
    </mc:Choice>
    <mc:Fallback xmlns="">
      <p:transition spd="slow" advTm="4912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8"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strips(downLeft)">
                                      <p:cBhvr>
                                        <p:cTn id="9" dur="500"/>
                                        <p:tgtEl>
                                          <p:spTgt spid="6"/>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downLeft)">
                                      <p:cBhvr>
                                        <p:cTn id="13" dur="500"/>
                                        <p:tgtEl>
                                          <p:spTgt spid="7"/>
                                        </p:tgtEl>
                                      </p:cBhvr>
                                    </p:animEffect>
                                  </p:childTnLst>
                                </p:cTn>
                              </p:par>
                            </p:childTnLst>
                          </p:cTn>
                        </p:par>
                        <p:par>
                          <p:cTn id="14" fill="hold">
                            <p:stCondLst>
                              <p:cond delay="1000"/>
                            </p:stCondLst>
                            <p:childTnLst>
                              <p:par>
                                <p:cTn id="15" presetID="18" presetClass="entr" presetSubtype="1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trips(downLeft)">
                                      <p:cBhvr>
                                        <p:cTn id="17" dur="500"/>
                                        <p:tgtEl>
                                          <p:spTgt spid="8"/>
                                        </p:tgtEl>
                                      </p:cBhvr>
                                    </p:animEffect>
                                  </p:childTnLst>
                                </p:cTn>
                              </p:par>
                            </p:childTnLst>
                          </p:cTn>
                        </p:par>
                        <p:par>
                          <p:cTn id="18" fill="hold">
                            <p:stCondLst>
                              <p:cond delay="1500"/>
                            </p:stCondLst>
                            <p:childTnLst>
                              <p:par>
                                <p:cTn id="19" presetID="18" presetClass="entr" presetSubtype="12"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downLeft)">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Level 4 Diploma in Procurement &amp; Supply</a:t>
            </a:r>
          </a:p>
          <a:p>
            <a:r>
              <a:rPr lang="en-GB" dirty="0"/>
              <a:t>Level 5 Manufacturing Engineering Foundation</a:t>
            </a:r>
          </a:p>
          <a:p>
            <a:r>
              <a:rPr lang="en-GB" dirty="0"/>
              <a:t>Level 6 Design &amp; Development Engineering Degree</a:t>
            </a:r>
          </a:p>
          <a:p>
            <a:r>
              <a:rPr lang="en-GB" dirty="0"/>
              <a:t>Level 6 Chartered Management Degree</a:t>
            </a:r>
          </a:p>
          <a:p>
            <a:r>
              <a:rPr lang="en-GB" dirty="0"/>
              <a:t>Level 6 Manufacturing Engineering Degree</a:t>
            </a:r>
          </a:p>
        </p:txBody>
      </p:sp>
      <p:sp>
        <p:nvSpPr>
          <p:cNvPr id="3" name="Title 2"/>
          <p:cNvSpPr>
            <a:spLocks noGrp="1"/>
          </p:cNvSpPr>
          <p:nvPr>
            <p:ph type="title"/>
          </p:nvPr>
        </p:nvSpPr>
        <p:spPr/>
        <p:txBody>
          <a:bodyPr/>
          <a:lstStyle/>
          <a:p>
            <a:r>
              <a:rPr lang="en-GB" dirty="0"/>
              <a:t>Higher Apprenticeships JCB Offer</a:t>
            </a:r>
          </a:p>
        </p:txBody>
      </p:sp>
      <p:sp>
        <p:nvSpPr>
          <p:cNvPr id="6" name="TextBox 5"/>
          <p:cNvSpPr txBox="1"/>
          <p:nvPr/>
        </p:nvSpPr>
        <p:spPr>
          <a:xfrm>
            <a:off x="6228184" y="1844824"/>
            <a:ext cx="2808312" cy="738664"/>
          </a:xfrm>
          <a:prstGeom prst="rect">
            <a:avLst/>
          </a:prstGeom>
          <a:noFill/>
        </p:spPr>
        <p:txBody>
          <a:bodyPr wrap="square" rtlCol="0">
            <a:spAutoFit/>
          </a:bodyPr>
          <a:lstStyle/>
          <a:p>
            <a:pPr algn="r"/>
            <a:r>
              <a:rPr lang="en-GB" sz="1400" dirty="0"/>
              <a:t>Level 4 = First year Foundation</a:t>
            </a:r>
          </a:p>
          <a:p>
            <a:pPr algn="r"/>
            <a:r>
              <a:rPr lang="en-GB" sz="1400" dirty="0"/>
              <a:t>Level 5 = Foundation Degree</a:t>
            </a:r>
          </a:p>
          <a:p>
            <a:pPr algn="r"/>
            <a:r>
              <a:rPr lang="en-GB" sz="1400" dirty="0"/>
              <a:t>Level 6 = Batchelor's Degree</a:t>
            </a:r>
          </a:p>
        </p:txBody>
      </p:sp>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t="13274" b="13977"/>
          <a:stretch/>
        </p:blipFill>
        <p:spPr>
          <a:xfrm>
            <a:off x="7967143" y="875404"/>
            <a:ext cx="1111454" cy="801792"/>
          </a:xfrm>
          <a:prstGeom prst="rect">
            <a:avLst/>
          </a:prstGeom>
        </p:spPr>
      </p:pic>
      <p:pic>
        <p:nvPicPr>
          <p:cNvPr id="2050" name="Picture 2" descr="JCB 3CX Sitemaster Martini Backhoe Loader. - Used Machines from CJ Leonard  &amp; Sons Ltd UK"/>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6541" b="14363"/>
          <a:stretch/>
        </p:blipFill>
        <p:spPr bwMode="auto">
          <a:xfrm>
            <a:off x="1619672" y="3978912"/>
            <a:ext cx="2743510" cy="1895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6"/>
          <a:stretch>
            <a:fillRect/>
          </a:stretch>
        </p:blipFill>
        <p:spPr>
          <a:xfrm>
            <a:off x="6228184" y="3122651"/>
            <a:ext cx="2592288" cy="2592288"/>
          </a:xfrm>
          <a:prstGeom prst="rect">
            <a:avLst/>
          </a:prstGeom>
        </p:spPr>
      </p:pic>
      <p:pic>
        <p:nvPicPr>
          <p:cNvPr id="4" name="Audio 3">
            <a:hlinkClick r:id="" action="ppaction://media"/>
            <a:extLst>
              <a:ext uri="{FF2B5EF4-FFF2-40B4-BE49-F238E27FC236}">
                <a16:creationId xmlns:a16="http://schemas.microsoft.com/office/drawing/2014/main" id="{13F84973-ACCE-49B6-9CDF-D1A74D6CBB8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735989851"/>
      </p:ext>
    </p:extLst>
  </p:cSld>
  <p:clrMapOvr>
    <a:masterClrMapping/>
  </p:clrMapOvr>
  <mc:AlternateContent xmlns:mc="http://schemas.openxmlformats.org/markup-compatibility/2006" xmlns:p14="http://schemas.microsoft.com/office/powerpoint/2010/main">
    <mc:Choice Requires="p14">
      <p:transition spd="med" p14:dur="700" advTm="84019">
        <p:fade/>
      </p:transition>
    </mc:Choice>
    <mc:Fallback xmlns="">
      <p:transition spd="med" advTm="840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8A2F-D13F-4912-A2A7-405959B3B973}"/>
              </a:ext>
            </a:extLst>
          </p:cNvPr>
          <p:cNvSpPr>
            <a:spLocks noGrp="1"/>
          </p:cNvSpPr>
          <p:nvPr>
            <p:ph type="ctrTitle"/>
          </p:nvPr>
        </p:nvSpPr>
        <p:spPr>
          <a:xfrm>
            <a:off x="359532" y="368660"/>
            <a:ext cx="4608512" cy="400110"/>
          </a:xfrm>
        </p:spPr>
        <p:txBody>
          <a:bodyPr/>
          <a:lstStyle/>
          <a:p>
            <a:r>
              <a:rPr lang="en-GB" dirty="0">
                <a:solidFill>
                  <a:srgbClr val="2F8FD1"/>
                </a:solidFill>
              </a:rPr>
              <a:t>Different delivery models </a:t>
            </a:r>
          </a:p>
        </p:txBody>
      </p:sp>
      <p:sp>
        <p:nvSpPr>
          <p:cNvPr id="8" name="Rectangle 7">
            <a:extLst>
              <a:ext uri="{FF2B5EF4-FFF2-40B4-BE49-F238E27FC236}">
                <a16:creationId xmlns:a16="http://schemas.microsoft.com/office/drawing/2014/main" id="{757CEDBB-CA13-4381-A5C9-DFDA956CDBD7}"/>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4" name="Picture 3" descr="A person sitting at a table with a computer&#10;&#10;Description automatically generated">
            <a:extLst>
              <a:ext uri="{FF2B5EF4-FFF2-40B4-BE49-F238E27FC236}">
                <a16:creationId xmlns:a16="http://schemas.microsoft.com/office/drawing/2014/main" id="{8363B5E9-AAB0-4557-A081-33A08A22B09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40152" y="1277158"/>
            <a:ext cx="2597350" cy="1731567"/>
          </a:xfrm>
          <a:prstGeom prst="rect">
            <a:avLst/>
          </a:prstGeom>
          <a:effectLst>
            <a:outerShdw blurRad="50800" dist="38100" dir="2700000" algn="tl" rotWithShape="0">
              <a:prstClr val="black">
                <a:alpha val="40000"/>
              </a:prstClr>
            </a:outerShdw>
          </a:effectLst>
        </p:spPr>
      </p:pic>
      <p:pic>
        <p:nvPicPr>
          <p:cNvPr id="15" name="Picture 14" descr="A group of people sitting at a desk&#10;&#10;Description automatically generated">
            <a:extLst>
              <a:ext uri="{FF2B5EF4-FFF2-40B4-BE49-F238E27FC236}">
                <a16:creationId xmlns:a16="http://schemas.microsoft.com/office/drawing/2014/main" id="{D6A7B845-7C44-42F2-B9DF-B2553488DCE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9459" y="3626283"/>
            <a:ext cx="2597354" cy="1731569"/>
          </a:xfrm>
          <a:prstGeom prst="rect">
            <a:avLst/>
          </a:prstGeom>
          <a:effectLst>
            <a:outerShdw blurRad="50800" dist="38100" dir="2700000" algn="tl" rotWithShape="0">
              <a:prstClr val="black">
                <a:alpha val="40000"/>
              </a:prstClr>
            </a:outerShdw>
          </a:effectLst>
        </p:spPr>
      </p:pic>
      <p:pic>
        <p:nvPicPr>
          <p:cNvPr id="17" name="Picture 16" descr="A picture containing indoor, floor, table, wall&#10;&#10;Description automatically generated">
            <a:extLst>
              <a:ext uri="{FF2B5EF4-FFF2-40B4-BE49-F238E27FC236}">
                <a16:creationId xmlns:a16="http://schemas.microsoft.com/office/drawing/2014/main" id="{7C2A9EC2-1BA0-4BEA-A3EC-17BC86F1D0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86096" y="3595232"/>
            <a:ext cx="2648067" cy="1762620"/>
          </a:xfrm>
          <a:prstGeom prst="rect">
            <a:avLst/>
          </a:prstGeom>
          <a:effectLst>
            <a:outerShdw blurRad="50800" dist="38100" dir="2700000" algn="tl" rotWithShape="0">
              <a:prstClr val="black">
                <a:alpha val="40000"/>
              </a:prstClr>
            </a:outerShdw>
          </a:effectLst>
        </p:spPr>
      </p:pic>
      <p:graphicFrame>
        <p:nvGraphicFramePr>
          <p:cNvPr id="16" name="Chart 15">
            <a:extLst>
              <a:ext uri="{FF2B5EF4-FFF2-40B4-BE49-F238E27FC236}">
                <a16:creationId xmlns:a16="http://schemas.microsoft.com/office/drawing/2014/main" id="{6F313B09-8613-4408-A8B8-9E5C518E91D7}"/>
              </a:ext>
            </a:extLst>
          </p:cNvPr>
          <p:cNvGraphicFramePr>
            <a:graphicFrameLocks/>
          </p:cNvGraphicFramePr>
          <p:nvPr>
            <p:extLst>
              <p:ext uri="{D42A27DB-BD31-4B8C-83A1-F6EECF244321}">
                <p14:modId xmlns:p14="http://schemas.microsoft.com/office/powerpoint/2010/main" val="3296987482"/>
              </p:ext>
            </p:extLst>
          </p:nvPr>
        </p:nvGraphicFramePr>
        <p:xfrm>
          <a:off x="2427345" y="2027985"/>
          <a:ext cx="4572000" cy="2743200"/>
        </p:xfrm>
        <a:graphic>
          <a:graphicData uri="http://schemas.openxmlformats.org/drawingml/2006/chart">
            <c:chart xmlns:c="http://schemas.openxmlformats.org/drawingml/2006/chart" xmlns:r="http://schemas.openxmlformats.org/officeDocument/2006/relationships" r:id="rId9"/>
          </a:graphicData>
        </a:graphic>
      </p:graphicFrame>
      <p:sp>
        <p:nvSpPr>
          <p:cNvPr id="3" name="TextBox 2">
            <a:extLst>
              <a:ext uri="{FF2B5EF4-FFF2-40B4-BE49-F238E27FC236}">
                <a16:creationId xmlns:a16="http://schemas.microsoft.com/office/drawing/2014/main" id="{FE4B2EA7-1428-4768-9698-B90725FFB806}"/>
              </a:ext>
            </a:extLst>
          </p:cNvPr>
          <p:cNvSpPr txBox="1"/>
          <p:nvPr/>
        </p:nvSpPr>
        <p:spPr>
          <a:xfrm>
            <a:off x="5940152" y="3008565"/>
            <a:ext cx="2599359" cy="369332"/>
          </a:xfrm>
          <a:prstGeom prst="rect">
            <a:avLst/>
          </a:prstGeom>
          <a:noFill/>
        </p:spPr>
        <p:txBody>
          <a:bodyPr wrap="square" rtlCol="0">
            <a:spAutoFit/>
          </a:bodyPr>
          <a:lstStyle/>
          <a:p>
            <a:pPr algn="ctr"/>
            <a:r>
              <a:rPr lang="en-GB" dirty="0">
                <a:solidFill>
                  <a:schemeClr val="tx2"/>
                </a:solidFill>
              </a:rPr>
              <a:t>Online learning</a:t>
            </a:r>
          </a:p>
        </p:txBody>
      </p:sp>
      <p:sp>
        <p:nvSpPr>
          <p:cNvPr id="18" name="TextBox 17">
            <a:extLst>
              <a:ext uri="{FF2B5EF4-FFF2-40B4-BE49-F238E27FC236}">
                <a16:creationId xmlns:a16="http://schemas.microsoft.com/office/drawing/2014/main" id="{7D4D7EC5-019A-41F9-96F3-D39062542884}"/>
              </a:ext>
            </a:extLst>
          </p:cNvPr>
          <p:cNvSpPr txBox="1"/>
          <p:nvPr/>
        </p:nvSpPr>
        <p:spPr>
          <a:xfrm>
            <a:off x="5886096" y="5405982"/>
            <a:ext cx="2599359" cy="646331"/>
          </a:xfrm>
          <a:prstGeom prst="rect">
            <a:avLst/>
          </a:prstGeom>
          <a:noFill/>
        </p:spPr>
        <p:txBody>
          <a:bodyPr wrap="square" rtlCol="0">
            <a:spAutoFit/>
          </a:bodyPr>
          <a:lstStyle/>
          <a:p>
            <a:pPr algn="ctr"/>
            <a:r>
              <a:rPr lang="en-GB" dirty="0">
                <a:solidFill>
                  <a:schemeClr val="tx2"/>
                </a:solidFill>
              </a:rPr>
              <a:t>Attend college or training provider</a:t>
            </a:r>
          </a:p>
        </p:txBody>
      </p:sp>
      <p:sp>
        <p:nvSpPr>
          <p:cNvPr id="19" name="TextBox 18">
            <a:extLst>
              <a:ext uri="{FF2B5EF4-FFF2-40B4-BE49-F238E27FC236}">
                <a16:creationId xmlns:a16="http://schemas.microsoft.com/office/drawing/2014/main" id="{1BC469F9-5BCB-4980-B0CC-22BE911F761C}"/>
              </a:ext>
            </a:extLst>
          </p:cNvPr>
          <p:cNvSpPr txBox="1"/>
          <p:nvPr/>
        </p:nvSpPr>
        <p:spPr>
          <a:xfrm>
            <a:off x="572541" y="5337346"/>
            <a:ext cx="2599359" cy="369332"/>
          </a:xfrm>
          <a:prstGeom prst="rect">
            <a:avLst/>
          </a:prstGeom>
          <a:noFill/>
        </p:spPr>
        <p:txBody>
          <a:bodyPr wrap="square" rtlCol="0">
            <a:spAutoFit/>
          </a:bodyPr>
          <a:lstStyle/>
          <a:p>
            <a:pPr algn="ctr"/>
            <a:r>
              <a:rPr lang="en-GB" dirty="0">
                <a:solidFill>
                  <a:schemeClr val="tx2"/>
                </a:solidFill>
              </a:rPr>
              <a:t>Classroom learning</a:t>
            </a:r>
          </a:p>
        </p:txBody>
      </p:sp>
      <p:sp>
        <p:nvSpPr>
          <p:cNvPr id="20" name="TextBox 19">
            <a:extLst>
              <a:ext uri="{FF2B5EF4-FFF2-40B4-BE49-F238E27FC236}">
                <a16:creationId xmlns:a16="http://schemas.microsoft.com/office/drawing/2014/main" id="{B5DFF4F2-1FE5-4555-AF63-A5B9965957E8}"/>
              </a:ext>
            </a:extLst>
          </p:cNvPr>
          <p:cNvSpPr txBox="1"/>
          <p:nvPr/>
        </p:nvSpPr>
        <p:spPr>
          <a:xfrm>
            <a:off x="604490" y="3026749"/>
            <a:ext cx="2599359" cy="369332"/>
          </a:xfrm>
          <a:prstGeom prst="rect">
            <a:avLst/>
          </a:prstGeom>
          <a:noFill/>
        </p:spPr>
        <p:txBody>
          <a:bodyPr wrap="square" rtlCol="0">
            <a:spAutoFit/>
          </a:bodyPr>
          <a:lstStyle/>
          <a:p>
            <a:pPr algn="ctr"/>
            <a:r>
              <a:rPr lang="en-GB" dirty="0">
                <a:solidFill>
                  <a:schemeClr val="tx2"/>
                </a:solidFill>
              </a:rPr>
              <a:t>Workplace learning</a:t>
            </a:r>
          </a:p>
        </p:txBody>
      </p:sp>
      <p:sp>
        <p:nvSpPr>
          <p:cNvPr id="21" name="TextBox 20">
            <a:extLst>
              <a:ext uri="{FF2B5EF4-FFF2-40B4-BE49-F238E27FC236}">
                <a16:creationId xmlns:a16="http://schemas.microsoft.com/office/drawing/2014/main" id="{ABA97EAB-417D-419C-BDB0-1D741C10F502}"/>
              </a:ext>
            </a:extLst>
          </p:cNvPr>
          <p:cNvSpPr txBox="1"/>
          <p:nvPr/>
        </p:nvSpPr>
        <p:spPr>
          <a:xfrm>
            <a:off x="3257905" y="3429000"/>
            <a:ext cx="2599359" cy="923330"/>
          </a:xfrm>
          <a:prstGeom prst="rect">
            <a:avLst/>
          </a:prstGeom>
          <a:noFill/>
        </p:spPr>
        <p:txBody>
          <a:bodyPr wrap="square" rtlCol="0">
            <a:spAutoFit/>
          </a:bodyPr>
          <a:lstStyle/>
          <a:p>
            <a:pPr algn="ctr"/>
            <a:r>
              <a:rPr lang="en-GB" dirty="0">
                <a:solidFill>
                  <a:schemeClr val="bg1"/>
                </a:solidFill>
              </a:rPr>
              <a:t>20% of your paid time for off-the-job </a:t>
            </a:r>
          </a:p>
          <a:p>
            <a:pPr algn="ctr"/>
            <a:r>
              <a:rPr lang="en-GB" dirty="0">
                <a:solidFill>
                  <a:schemeClr val="bg1"/>
                </a:solidFill>
              </a:rPr>
              <a:t>learning</a:t>
            </a:r>
          </a:p>
        </p:txBody>
      </p:sp>
      <p:pic>
        <p:nvPicPr>
          <p:cNvPr id="5" name="Picture 2" descr="woman and man sitting in front of monitor">
            <a:extLst>
              <a:ext uri="{FF2B5EF4-FFF2-40B4-BE49-F238E27FC236}">
                <a16:creationId xmlns:a16="http://schemas.microsoft.com/office/drawing/2014/main" id="{DD67DBB0-E9A1-4E4A-B6DE-879354EE34D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4217" y="1334931"/>
            <a:ext cx="2565785" cy="1711414"/>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7B9E8BA8-47F6-4E29-A238-F6D4A13DD906}"/>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2681647589"/>
      </p:ext>
    </p:extLst>
  </p:cSld>
  <p:clrMapOvr>
    <a:masterClrMapping/>
  </p:clrMapOvr>
  <mc:AlternateContent xmlns:mc="http://schemas.openxmlformats.org/markup-compatibility/2006" xmlns:p14="http://schemas.microsoft.com/office/powerpoint/2010/main">
    <mc:Choice Requires="p14">
      <p:transition spd="slow" p14:dur="1600" advTm="42757">
        <p:blinds dir="vert"/>
      </p:transition>
    </mc:Choice>
    <mc:Fallback xmlns="">
      <p:transition spd="slow" advTm="4275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0" fill="hold" display="0">
                  <p:stCondLst>
                    <p:cond delay="indefinite"/>
                  </p:stCondLst>
                  <p:endCondLst>
                    <p:cond evt="onStopAudio" delay="0">
                      <p:tgtEl>
                        <p:sldTgt/>
                      </p:tgtEl>
                    </p:cond>
                  </p:endCondLst>
                </p:cTn>
                <p:tgtEl>
                  <p:spTgt spid="6"/>
                </p:tgtEl>
              </p:cMediaNode>
            </p:audio>
          </p:childTnLst>
        </p:cTn>
      </p:par>
    </p:tnLst>
    <p:bldLst>
      <p:bldP spid="3"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381000" y="2643851"/>
            <a:ext cx="2209800" cy="2438400"/>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36" name="Rectangle 35"/>
          <p:cNvSpPr/>
          <p:nvPr/>
        </p:nvSpPr>
        <p:spPr>
          <a:xfrm>
            <a:off x="2819398" y="3130044"/>
            <a:ext cx="6019800" cy="400406"/>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Work full time and study part-time</a:t>
            </a:r>
          </a:p>
        </p:txBody>
      </p:sp>
      <p:sp>
        <p:nvSpPr>
          <p:cNvPr id="39" name="TextBox 38"/>
          <p:cNvSpPr txBox="1"/>
          <p:nvPr/>
        </p:nvSpPr>
        <p:spPr>
          <a:xfrm>
            <a:off x="392573" y="4462854"/>
            <a:ext cx="220979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000000"/>
                </a:solidFill>
                <a:latin typeface="Lato" panose="020F0502020204030203" pitchFamily="34" charset="0"/>
                <a:ea typeface="Lato" panose="020F0502020204030203" pitchFamily="34" charset="0"/>
                <a:cs typeface="Lato" panose="020F0502020204030203" pitchFamily="34" charset="0"/>
              </a:rPr>
              <a:t>100</a:t>
            </a:r>
            <a:r>
              <a:rPr kumimoji="0" lang="en-US" sz="1800" b="1" i="0" u="none" strike="noStrike" kern="1200" cap="none" spc="0" normalizeH="0" baseline="0" noProof="0" dirty="0">
                <a:ln>
                  <a:noFill/>
                </a:ln>
                <a:solidFill>
                  <a:srgbClr val="000000"/>
                </a:solidFill>
                <a:effectLst/>
                <a:uLnTx/>
                <a:uFillTx/>
                <a:latin typeface="Lato" panose="020F0502020204030203" pitchFamily="34" charset="0"/>
                <a:ea typeface="Lato" panose="020F0502020204030203" pitchFamily="34" charset="0"/>
                <a:cs typeface="Lato" panose="020F0502020204030203" pitchFamily="34" charset="0"/>
              </a:rPr>
              <a:t>+ UNIVERSITIES</a:t>
            </a:r>
          </a:p>
        </p:txBody>
      </p:sp>
      <p:grpSp>
        <p:nvGrpSpPr>
          <p:cNvPr id="42" name="Group 41"/>
          <p:cNvGrpSpPr/>
          <p:nvPr/>
        </p:nvGrpSpPr>
        <p:grpSpPr>
          <a:xfrm>
            <a:off x="2743200" y="1844824"/>
            <a:ext cx="6477000" cy="1324436"/>
            <a:chOff x="2743200" y="1123950"/>
            <a:chExt cx="6477000" cy="1324436"/>
          </a:xfrm>
        </p:grpSpPr>
        <p:sp>
          <p:nvSpPr>
            <p:cNvPr id="43" name="TextBox 42"/>
            <p:cNvSpPr txBox="1"/>
            <p:nvPr/>
          </p:nvSpPr>
          <p:spPr>
            <a:xfrm>
              <a:off x="2743200" y="1123950"/>
              <a:ext cx="6477000" cy="77713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50" b="0" i="0" u="none" strike="noStrike" kern="1200" cap="none" spc="-150" normalizeH="0" baseline="0" noProof="0" dirty="0">
                  <a:ln>
                    <a:noFill/>
                  </a:ln>
                  <a:solidFill>
                    <a:srgbClr val="000000"/>
                  </a:solidFill>
                  <a:effectLst/>
                  <a:uLnTx/>
                  <a:uFillTx/>
                  <a:latin typeface="Montserrat" panose="02000505000000020004" pitchFamily="2" charset="0"/>
                  <a:ea typeface="+mn-ea"/>
                  <a:cs typeface="+mn-cs"/>
                </a:rPr>
                <a:t>HIGHER AND DEGREE</a:t>
              </a:r>
              <a:endParaRPr kumimoji="0" lang="en-US" sz="5100" b="0" i="0" u="none" strike="noStrike" kern="1200" cap="none" spc="-150" normalizeH="0" baseline="0" noProof="0" dirty="0">
                <a:ln>
                  <a:noFill/>
                </a:ln>
                <a:solidFill>
                  <a:srgbClr val="000000"/>
                </a:solidFill>
                <a:effectLst/>
                <a:uLnTx/>
                <a:uFillTx/>
                <a:latin typeface="Montserrat" panose="02000505000000020004" pitchFamily="2" charset="0"/>
                <a:ea typeface="+mn-ea"/>
                <a:cs typeface="+mn-cs"/>
              </a:endParaRPr>
            </a:p>
          </p:txBody>
        </p:sp>
        <p:sp>
          <p:nvSpPr>
            <p:cNvPr id="45" name="TextBox 44"/>
            <p:cNvSpPr txBox="1"/>
            <p:nvPr/>
          </p:nvSpPr>
          <p:spPr>
            <a:xfrm>
              <a:off x="2743200" y="1571223"/>
              <a:ext cx="6477000" cy="8771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100" b="0" i="0" u="none" strike="noStrike" kern="1200" cap="none" spc="-150" normalizeH="0" baseline="0" noProof="0" dirty="0">
                  <a:ln>
                    <a:noFill/>
                  </a:ln>
                  <a:solidFill>
                    <a:srgbClr val="000000"/>
                  </a:solidFill>
                  <a:effectLst/>
                  <a:uLnTx/>
                  <a:uFillTx/>
                  <a:latin typeface="Montserrat" panose="02000505000000020004" pitchFamily="2" charset="0"/>
                  <a:ea typeface="+mn-ea"/>
                  <a:cs typeface="+mn-cs"/>
                </a:rPr>
                <a:t>APPRENTICESHIPS</a:t>
              </a:r>
            </a:p>
          </p:txBody>
        </p:sp>
      </p:grpSp>
      <p:grpSp>
        <p:nvGrpSpPr>
          <p:cNvPr id="2" name="Group 1"/>
          <p:cNvGrpSpPr/>
          <p:nvPr/>
        </p:nvGrpSpPr>
        <p:grpSpPr>
          <a:xfrm>
            <a:off x="2819398" y="4001864"/>
            <a:ext cx="990602" cy="900186"/>
            <a:chOff x="2819398" y="3052390"/>
            <a:chExt cx="990602" cy="900186"/>
          </a:xfrm>
        </p:grpSpPr>
        <p:sp>
          <p:nvSpPr>
            <p:cNvPr id="40" name="TextBox 39"/>
            <p:cNvSpPr txBox="1"/>
            <p:nvPr/>
          </p:nvSpPr>
          <p:spPr>
            <a:xfrm>
              <a:off x="2819398"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Learning</a:t>
              </a:r>
            </a:p>
          </p:txBody>
        </p:sp>
        <p:sp>
          <p:nvSpPr>
            <p:cNvPr id="50" name="Freeform 52"/>
            <p:cNvSpPr>
              <a:spLocks noEditPoints="1"/>
            </p:cNvSpPr>
            <p:nvPr/>
          </p:nvSpPr>
          <p:spPr bwMode="auto">
            <a:xfrm>
              <a:off x="3163730" y="3052390"/>
              <a:ext cx="301938" cy="412350"/>
            </a:xfrm>
            <a:custGeom>
              <a:avLst/>
              <a:gdLst/>
              <a:ahLst/>
              <a:cxnLst>
                <a:cxn ang="0">
                  <a:pos x="22" y="0"/>
                </a:cxn>
                <a:cxn ang="0">
                  <a:pos x="2" y="13"/>
                </a:cxn>
                <a:cxn ang="0">
                  <a:pos x="0" y="343"/>
                </a:cxn>
                <a:cxn ang="0">
                  <a:pos x="13" y="363"/>
                </a:cxn>
                <a:cxn ang="0">
                  <a:pos x="247" y="364"/>
                </a:cxn>
                <a:cxn ang="0">
                  <a:pos x="269" y="352"/>
                </a:cxn>
                <a:cxn ang="0">
                  <a:pos x="205" y="0"/>
                </a:cxn>
                <a:cxn ang="0">
                  <a:pos x="211" y="63"/>
                </a:cxn>
                <a:cxn ang="0">
                  <a:pos x="251" y="343"/>
                </a:cxn>
                <a:cxn ang="0">
                  <a:pos x="22" y="346"/>
                </a:cxn>
                <a:cxn ang="0">
                  <a:pos x="19" y="343"/>
                </a:cxn>
                <a:cxn ang="0">
                  <a:pos x="20" y="20"/>
                </a:cxn>
                <a:cxn ang="0">
                  <a:pos x="193" y="72"/>
                </a:cxn>
                <a:cxn ang="0">
                  <a:pos x="194" y="80"/>
                </a:cxn>
                <a:cxn ang="0">
                  <a:pos x="251" y="82"/>
                </a:cxn>
                <a:cxn ang="0">
                  <a:pos x="211" y="100"/>
                </a:cxn>
                <a:cxn ang="0">
                  <a:pos x="216" y="101"/>
                </a:cxn>
                <a:cxn ang="0">
                  <a:pos x="218" y="107"/>
                </a:cxn>
                <a:cxn ang="0">
                  <a:pos x="214" y="112"/>
                </a:cxn>
                <a:cxn ang="0">
                  <a:pos x="51" y="114"/>
                </a:cxn>
                <a:cxn ang="0">
                  <a:pos x="46" y="109"/>
                </a:cxn>
                <a:cxn ang="0">
                  <a:pos x="46" y="103"/>
                </a:cxn>
                <a:cxn ang="0">
                  <a:pos x="51" y="100"/>
                </a:cxn>
                <a:cxn ang="0">
                  <a:pos x="218" y="154"/>
                </a:cxn>
                <a:cxn ang="0">
                  <a:pos x="214" y="161"/>
                </a:cxn>
                <a:cxn ang="0">
                  <a:pos x="51" y="161"/>
                </a:cxn>
                <a:cxn ang="0">
                  <a:pos x="46" y="156"/>
                </a:cxn>
                <a:cxn ang="0">
                  <a:pos x="46" y="150"/>
                </a:cxn>
                <a:cxn ang="0">
                  <a:pos x="51" y="147"/>
                </a:cxn>
                <a:cxn ang="0">
                  <a:pos x="214" y="147"/>
                </a:cxn>
                <a:cxn ang="0">
                  <a:pos x="218" y="154"/>
                </a:cxn>
                <a:cxn ang="0">
                  <a:pos x="218" y="199"/>
                </a:cxn>
                <a:cxn ang="0">
                  <a:pos x="214" y="207"/>
                </a:cxn>
                <a:cxn ang="0">
                  <a:pos x="51" y="207"/>
                </a:cxn>
                <a:cxn ang="0">
                  <a:pos x="46" y="203"/>
                </a:cxn>
                <a:cxn ang="0">
                  <a:pos x="46" y="198"/>
                </a:cxn>
                <a:cxn ang="0">
                  <a:pos x="51" y="192"/>
                </a:cxn>
                <a:cxn ang="0">
                  <a:pos x="214" y="194"/>
                </a:cxn>
                <a:cxn ang="0">
                  <a:pos x="218" y="199"/>
                </a:cxn>
                <a:cxn ang="0">
                  <a:pos x="218" y="247"/>
                </a:cxn>
                <a:cxn ang="0">
                  <a:pos x="214" y="252"/>
                </a:cxn>
                <a:cxn ang="0">
                  <a:pos x="51" y="254"/>
                </a:cxn>
                <a:cxn ang="0">
                  <a:pos x="46" y="248"/>
                </a:cxn>
                <a:cxn ang="0">
                  <a:pos x="46" y="243"/>
                </a:cxn>
                <a:cxn ang="0">
                  <a:pos x="51" y="239"/>
                </a:cxn>
                <a:cxn ang="0">
                  <a:pos x="214" y="239"/>
                </a:cxn>
                <a:cxn ang="0">
                  <a:pos x="218" y="247"/>
                </a:cxn>
              </a:cxnLst>
              <a:rect l="0" t="0" r="r" b="b"/>
              <a:pathLst>
                <a:path w="269" h="364">
                  <a:moveTo>
                    <a:pt x="205" y="0"/>
                  </a:moveTo>
                  <a:lnTo>
                    <a:pt x="22" y="0"/>
                  </a:lnTo>
                  <a:lnTo>
                    <a:pt x="22" y="0"/>
                  </a:lnTo>
                  <a:lnTo>
                    <a:pt x="13" y="2"/>
                  </a:lnTo>
                  <a:lnTo>
                    <a:pt x="6" y="5"/>
                  </a:lnTo>
                  <a:lnTo>
                    <a:pt x="2" y="13"/>
                  </a:lnTo>
                  <a:lnTo>
                    <a:pt x="0" y="22"/>
                  </a:lnTo>
                  <a:lnTo>
                    <a:pt x="0" y="343"/>
                  </a:lnTo>
                  <a:lnTo>
                    <a:pt x="0" y="343"/>
                  </a:lnTo>
                  <a:lnTo>
                    <a:pt x="2" y="352"/>
                  </a:lnTo>
                  <a:lnTo>
                    <a:pt x="6" y="359"/>
                  </a:lnTo>
                  <a:lnTo>
                    <a:pt x="13" y="363"/>
                  </a:lnTo>
                  <a:lnTo>
                    <a:pt x="22" y="364"/>
                  </a:lnTo>
                  <a:lnTo>
                    <a:pt x="247" y="364"/>
                  </a:lnTo>
                  <a:lnTo>
                    <a:pt x="247" y="364"/>
                  </a:lnTo>
                  <a:lnTo>
                    <a:pt x="256" y="363"/>
                  </a:lnTo>
                  <a:lnTo>
                    <a:pt x="263" y="359"/>
                  </a:lnTo>
                  <a:lnTo>
                    <a:pt x="269" y="352"/>
                  </a:lnTo>
                  <a:lnTo>
                    <a:pt x="269" y="343"/>
                  </a:lnTo>
                  <a:lnTo>
                    <a:pt x="269" y="69"/>
                  </a:lnTo>
                  <a:lnTo>
                    <a:pt x="205" y="0"/>
                  </a:lnTo>
                  <a:close/>
                  <a:moveTo>
                    <a:pt x="211" y="33"/>
                  </a:moveTo>
                  <a:lnTo>
                    <a:pt x="240" y="63"/>
                  </a:lnTo>
                  <a:lnTo>
                    <a:pt x="211" y="63"/>
                  </a:lnTo>
                  <a:lnTo>
                    <a:pt x="211" y="33"/>
                  </a:lnTo>
                  <a:close/>
                  <a:moveTo>
                    <a:pt x="251" y="343"/>
                  </a:moveTo>
                  <a:lnTo>
                    <a:pt x="251" y="343"/>
                  </a:lnTo>
                  <a:lnTo>
                    <a:pt x="251" y="344"/>
                  </a:lnTo>
                  <a:lnTo>
                    <a:pt x="247" y="346"/>
                  </a:lnTo>
                  <a:lnTo>
                    <a:pt x="22" y="346"/>
                  </a:lnTo>
                  <a:lnTo>
                    <a:pt x="22" y="346"/>
                  </a:lnTo>
                  <a:lnTo>
                    <a:pt x="20" y="344"/>
                  </a:lnTo>
                  <a:lnTo>
                    <a:pt x="19" y="343"/>
                  </a:lnTo>
                  <a:lnTo>
                    <a:pt x="19" y="22"/>
                  </a:lnTo>
                  <a:lnTo>
                    <a:pt x="19" y="22"/>
                  </a:lnTo>
                  <a:lnTo>
                    <a:pt x="20" y="20"/>
                  </a:lnTo>
                  <a:lnTo>
                    <a:pt x="22" y="18"/>
                  </a:lnTo>
                  <a:lnTo>
                    <a:pt x="193" y="18"/>
                  </a:lnTo>
                  <a:lnTo>
                    <a:pt x="193" y="72"/>
                  </a:lnTo>
                  <a:lnTo>
                    <a:pt x="193" y="72"/>
                  </a:lnTo>
                  <a:lnTo>
                    <a:pt x="193" y="76"/>
                  </a:lnTo>
                  <a:lnTo>
                    <a:pt x="194" y="80"/>
                  </a:lnTo>
                  <a:lnTo>
                    <a:pt x="198" y="82"/>
                  </a:lnTo>
                  <a:lnTo>
                    <a:pt x="202" y="82"/>
                  </a:lnTo>
                  <a:lnTo>
                    <a:pt x="251" y="82"/>
                  </a:lnTo>
                  <a:lnTo>
                    <a:pt x="251" y="343"/>
                  </a:lnTo>
                  <a:close/>
                  <a:moveTo>
                    <a:pt x="51" y="100"/>
                  </a:moveTo>
                  <a:lnTo>
                    <a:pt x="211" y="100"/>
                  </a:lnTo>
                  <a:lnTo>
                    <a:pt x="211" y="100"/>
                  </a:lnTo>
                  <a:lnTo>
                    <a:pt x="214" y="100"/>
                  </a:lnTo>
                  <a:lnTo>
                    <a:pt x="216" y="101"/>
                  </a:lnTo>
                  <a:lnTo>
                    <a:pt x="218" y="103"/>
                  </a:lnTo>
                  <a:lnTo>
                    <a:pt x="218" y="107"/>
                  </a:lnTo>
                  <a:lnTo>
                    <a:pt x="218" y="107"/>
                  </a:lnTo>
                  <a:lnTo>
                    <a:pt x="218" y="109"/>
                  </a:lnTo>
                  <a:lnTo>
                    <a:pt x="216" y="112"/>
                  </a:lnTo>
                  <a:lnTo>
                    <a:pt x="214" y="112"/>
                  </a:lnTo>
                  <a:lnTo>
                    <a:pt x="211" y="114"/>
                  </a:lnTo>
                  <a:lnTo>
                    <a:pt x="51" y="114"/>
                  </a:lnTo>
                  <a:lnTo>
                    <a:pt x="51" y="114"/>
                  </a:lnTo>
                  <a:lnTo>
                    <a:pt x="49" y="112"/>
                  </a:lnTo>
                  <a:lnTo>
                    <a:pt x="48" y="112"/>
                  </a:lnTo>
                  <a:lnTo>
                    <a:pt x="46" y="109"/>
                  </a:lnTo>
                  <a:lnTo>
                    <a:pt x="44" y="107"/>
                  </a:lnTo>
                  <a:lnTo>
                    <a:pt x="44" y="107"/>
                  </a:lnTo>
                  <a:lnTo>
                    <a:pt x="46" y="103"/>
                  </a:lnTo>
                  <a:lnTo>
                    <a:pt x="48" y="101"/>
                  </a:lnTo>
                  <a:lnTo>
                    <a:pt x="49" y="100"/>
                  </a:lnTo>
                  <a:lnTo>
                    <a:pt x="51" y="100"/>
                  </a:lnTo>
                  <a:lnTo>
                    <a:pt x="51" y="100"/>
                  </a:lnTo>
                  <a:close/>
                  <a:moveTo>
                    <a:pt x="218" y="154"/>
                  </a:moveTo>
                  <a:lnTo>
                    <a:pt x="218" y="154"/>
                  </a:lnTo>
                  <a:lnTo>
                    <a:pt x="218" y="156"/>
                  </a:lnTo>
                  <a:lnTo>
                    <a:pt x="216" y="160"/>
                  </a:lnTo>
                  <a:lnTo>
                    <a:pt x="214" y="161"/>
                  </a:lnTo>
                  <a:lnTo>
                    <a:pt x="211" y="161"/>
                  </a:lnTo>
                  <a:lnTo>
                    <a:pt x="51" y="161"/>
                  </a:lnTo>
                  <a:lnTo>
                    <a:pt x="51" y="161"/>
                  </a:lnTo>
                  <a:lnTo>
                    <a:pt x="49" y="161"/>
                  </a:lnTo>
                  <a:lnTo>
                    <a:pt x="48" y="160"/>
                  </a:lnTo>
                  <a:lnTo>
                    <a:pt x="46" y="156"/>
                  </a:lnTo>
                  <a:lnTo>
                    <a:pt x="44" y="154"/>
                  </a:lnTo>
                  <a:lnTo>
                    <a:pt x="44" y="154"/>
                  </a:lnTo>
                  <a:lnTo>
                    <a:pt x="46" y="150"/>
                  </a:lnTo>
                  <a:lnTo>
                    <a:pt x="48" y="149"/>
                  </a:lnTo>
                  <a:lnTo>
                    <a:pt x="49" y="147"/>
                  </a:lnTo>
                  <a:lnTo>
                    <a:pt x="51" y="147"/>
                  </a:lnTo>
                  <a:lnTo>
                    <a:pt x="211" y="147"/>
                  </a:lnTo>
                  <a:lnTo>
                    <a:pt x="211" y="147"/>
                  </a:lnTo>
                  <a:lnTo>
                    <a:pt x="214" y="147"/>
                  </a:lnTo>
                  <a:lnTo>
                    <a:pt x="216" y="149"/>
                  </a:lnTo>
                  <a:lnTo>
                    <a:pt x="218" y="150"/>
                  </a:lnTo>
                  <a:lnTo>
                    <a:pt x="218" y="154"/>
                  </a:lnTo>
                  <a:lnTo>
                    <a:pt x="218" y="154"/>
                  </a:lnTo>
                  <a:close/>
                  <a:moveTo>
                    <a:pt x="218" y="199"/>
                  </a:moveTo>
                  <a:lnTo>
                    <a:pt x="218" y="199"/>
                  </a:lnTo>
                  <a:lnTo>
                    <a:pt x="218" y="203"/>
                  </a:lnTo>
                  <a:lnTo>
                    <a:pt x="216" y="205"/>
                  </a:lnTo>
                  <a:lnTo>
                    <a:pt x="214" y="207"/>
                  </a:lnTo>
                  <a:lnTo>
                    <a:pt x="211" y="207"/>
                  </a:lnTo>
                  <a:lnTo>
                    <a:pt x="51" y="207"/>
                  </a:lnTo>
                  <a:lnTo>
                    <a:pt x="51" y="207"/>
                  </a:lnTo>
                  <a:lnTo>
                    <a:pt x="49" y="207"/>
                  </a:lnTo>
                  <a:lnTo>
                    <a:pt x="48" y="205"/>
                  </a:lnTo>
                  <a:lnTo>
                    <a:pt x="46" y="203"/>
                  </a:lnTo>
                  <a:lnTo>
                    <a:pt x="44" y="199"/>
                  </a:lnTo>
                  <a:lnTo>
                    <a:pt x="44" y="199"/>
                  </a:lnTo>
                  <a:lnTo>
                    <a:pt x="46" y="198"/>
                  </a:lnTo>
                  <a:lnTo>
                    <a:pt x="48" y="194"/>
                  </a:lnTo>
                  <a:lnTo>
                    <a:pt x="49" y="194"/>
                  </a:lnTo>
                  <a:lnTo>
                    <a:pt x="51" y="192"/>
                  </a:lnTo>
                  <a:lnTo>
                    <a:pt x="211" y="192"/>
                  </a:lnTo>
                  <a:lnTo>
                    <a:pt x="211" y="192"/>
                  </a:lnTo>
                  <a:lnTo>
                    <a:pt x="214" y="194"/>
                  </a:lnTo>
                  <a:lnTo>
                    <a:pt x="216" y="194"/>
                  </a:lnTo>
                  <a:lnTo>
                    <a:pt x="218" y="198"/>
                  </a:lnTo>
                  <a:lnTo>
                    <a:pt x="218" y="199"/>
                  </a:lnTo>
                  <a:lnTo>
                    <a:pt x="218" y="199"/>
                  </a:lnTo>
                  <a:close/>
                  <a:moveTo>
                    <a:pt x="218" y="247"/>
                  </a:moveTo>
                  <a:lnTo>
                    <a:pt x="218" y="247"/>
                  </a:lnTo>
                  <a:lnTo>
                    <a:pt x="218" y="248"/>
                  </a:lnTo>
                  <a:lnTo>
                    <a:pt x="216" y="252"/>
                  </a:lnTo>
                  <a:lnTo>
                    <a:pt x="214" y="252"/>
                  </a:lnTo>
                  <a:lnTo>
                    <a:pt x="211" y="254"/>
                  </a:lnTo>
                  <a:lnTo>
                    <a:pt x="51" y="254"/>
                  </a:lnTo>
                  <a:lnTo>
                    <a:pt x="51" y="254"/>
                  </a:lnTo>
                  <a:lnTo>
                    <a:pt x="49" y="252"/>
                  </a:lnTo>
                  <a:lnTo>
                    <a:pt x="48" y="252"/>
                  </a:lnTo>
                  <a:lnTo>
                    <a:pt x="46" y="248"/>
                  </a:lnTo>
                  <a:lnTo>
                    <a:pt x="44" y="247"/>
                  </a:lnTo>
                  <a:lnTo>
                    <a:pt x="44" y="247"/>
                  </a:lnTo>
                  <a:lnTo>
                    <a:pt x="46" y="243"/>
                  </a:lnTo>
                  <a:lnTo>
                    <a:pt x="48" y="241"/>
                  </a:lnTo>
                  <a:lnTo>
                    <a:pt x="49" y="239"/>
                  </a:lnTo>
                  <a:lnTo>
                    <a:pt x="51" y="239"/>
                  </a:lnTo>
                  <a:lnTo>
                    <a:pt x="211" y="239"/>
                  </a:lnTo>
                  <a:lnTo>
                    <a:pt x="211" y="239"/>
                  </a:lnTo>
                  <a:lnTo>
                    <a:pt x="214" y="239"/>
                  </a:lnTo>
                  <a:lnTo>
                    <a:pt x="216" y="241"/>
                  </a:lnTo>
                  <a:lnTo>
                    <a:pt x="218" y="243"/>
                  </a:lnTo>
                  <a:lnTo>
                    <a:pt x="218" y="247"/>
                  </a:lnTo>
                  <a:lnTo>
                    <a:pt x="218" y="247"/>
                  </a:lnTo>
                  <a:close/>
                </a:path>
              </a:pathLst>
            </a:custGeom>
            <a:solidFill>
              <a:srgbClr val="2F8FD1"/>
            </a:solidFill>
            <a:ln w="9525">
              <a:solidFill>
                <a:srgbClr val="2F8FD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grpSp>
      <p:grpSp>
        <p:nvGrpSpPr>
          <p:cNvPr id="3" name="Group 2"/>
          <p:cNvGrpSpPr/>
          <p:nvPr/>
        </p:nvGrpSpPr>
        <p:grpSpPr>
          <a:xfrm>
            <a:off x="3809998" y="4017544"/>
            <a:ext cx="990602" cy="884507"/>
            <a:chOff x="3809998" y="3068069"/>
            <a:chExt cx="990602" cy="884507"/>
          </a:xfrm>
        </p:grpSpPr>
        <p:sp>
          <p:nvSpPr>
            <p:cNvPr id="41" name="TextBox 40"/>
            <p:cNvSpPr txBox="1"/>
            <p:nvPr/>
          </p:nvSpPr>
          <p:spPr>
            <a:xfrm>
              <a:off x="3809998"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Salary</a:t>
              </a:r>
            </a:p>
          </p:txBody>
        </p:sp>
        <p:sp>
          <p:nvSpPr>
            <p:cNvPr id="51" name="Freeform 50"/>
            <p:cNvSpPr>
              <a:spLocks noEditPoints="1"/>
            </p:cNvSpPr>
            <p:nvPr/>
          </p:nvSpPr>
          <p:spPr bwMode="auto">
            <a:xfrm>
              <a:off x="4119986" y="3068069"/>
              <a:ext cx="370626" cy="3789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2F8FD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grpSp>
      <p:grpSp>
        <p:nvGrpSpPr>
          <p:cNvPr id="4" name="Group 3"/>
          <p:cNvGrpSpPr/>
          <p:nvPr/>
        </p:nvGrpSpPr>
        <p:grpSpPr>
          <a:xfrm>
            <a:off x="4838699" y="4048140"/>
            <a:ext cx="990602" cy="853910"/>
            <a:chOff x="4838699" y="3098666"/>
            <a:chExt cx="990602" cy="853910"/>
          </a:xfrm>
        </p:grpSpPr>
        <p:sp>
          <p:nvSpPr>
            <p:cNvPr id="46" name="TextBox 45"/>
            <p:cNvSpPr txBox="1"/>
            <p:nvPr/>
          </p:nvSpPr>
          <p:spPr>
            <a:xfrm>
              <a:off x="4838699"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No Debt</a:t>
              </a:r>
            </a:p>
          </p:txBody>
        </p:sp>
        <p:sp>
          <p:nvSpPr>
            <p:cNvPr id="52" name="Freeform 111"/>
            <p:cNvSpPr>
              <a:spLocks noEditPoints="1"/>
            </p:cNvSpPr>
            <p:nvPr/>
          </p:nvSpPr>
          <p:spPr bwMode="auto">
            <a:xfrm>
              <a:off x="5176271" y="3098666"/>
              <a:ext cx="315458" cy="317714"/>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E16D22"/>
                </a:solidFill>
                <a:effectLst/>
                <a:uLnTx/>
                <a:uFillTx/>
                <a:latin typeface="Arial"/>
                <a:ea typeface="+mn-ea"/>
                <a:cs typeface="+mn-cs"/>
              </a:endParaRPr>
            </a:p>
          </p:txBody>
        </p:sp>
      </p:grpSp>
      <p:grpSp>
        <p:nvGrpSpPr>
          <p:cNvPr id="7" name="Group 6"/>
          <p:cNvGrpSpPr/>
          <p:nvPr/>
        </p:nvGrpSpPr>
        <p:grpSpPr>
          <a:xfrm>
            <a:off x="5829299" y="4048344"/>
            <a:ext cx="990602" cy="853707"/>
            <a:chOff x="5829299" y="3098869"/>
            <a:chExt cx="990602" cy="853707"/>
          </a:xfrm>
        </p:grpSpPr>
        <p:sp>
          <p:nvSpPr>
            <p:cNvPr id="47" name="TextBox 46"/>
            <p:cNvSpPr txBox="1"/>
            <p:nvPr/>
          </p:nvSpPr>
          <p:spPr>
            <a:xfrm>
              <a:off x="5829299"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NUS</a:t>
              </a:r>
            </a:p>
          </p:txBody>
        </p:sp>
        <p:sp>
          <p:nvSpPr>
            <p:cNvPr id="53" name="Freeform 60"/>
            <p:cNvSpPr>
              <a:spLocks noEditPoints="1"/>
            </p:cNvSpPr>
            <p:nvPr/>
          </p:nvSpPr>
          <p:spPr bwMode="auto">
            <a:xfrm>
              <a:off x="6127212" y="3098869"/>
              <a:ext cx="394776" cy="272728"/>
            </a:xfrm>
            <a:custGeom>
              <a:avLst/>
              <a:gdLst>
                <a:gd name="T0" fmla="*/ 396429 w 256"/>
                <a:gd name="T1" fmla="*/ 287338 h 176"/>
                <a:gd name="T2" fmla="*/ 19496 w 256"/>
                <a:gd name="T3" fmla="*/ 287338 h 176"/>
                <a:gd name="T4" fmla="*/ 0 w 256"/>
                <a:gd name="T5" fmla="*/ 267747 h 176"/>
                <a:gd name="T6" fmla="*/ 0 w 256"/>
                <a:gd name="T7" fmla="*/ 117547 h 176"/>
                <a:gd name="T8" fmla="*/ 415925 w 256"/>
                <a:gd name="T9" fmla="*/ 117547 h 176"/>
                <a:gd name="T10" fmla="*/ 415925 w 256"/>
                <a:gd name="T11" fmla="*/ 267747 h 176"/>
                <a:gd name="T12" fmla="*/ 396429 w 256"/>
                <a:gd name="T13" fmla="*/ 287338 h 176"/>
                <a:gd name="T14" fmla="*/ 38993 w 256"/>
                <a:gd name="T15" fmla="*/ 248156 h 176"/>
                <a:gd name="T16" fmla="*/ 116979 w 256"/>
                <a:gd name="T17" fmla="*/ 248156 h 176"/>
                <a:gd name="T18" fmla="*/ 116979 w 256"/>
                <a:gd name="T19" fmla="*/ 228564 h 176"/>
                <a:gd name="T20" fmla="*/ 38993 w 256"/>
                <a:gd name="T21" fmla="*/ 228564 h 176"/>
                <a:gd name="T22" fmla="*/ 38993 w 256"/>
                <a:gd name="T23" fmla="*/ 248156 h 176"/>
                <a:gd name="T24" fmla="*/ 233958 w 256"/>
                <a:gd name="T25" fmla="*/ 189382 h 176"/>
                <a:gd name="T26" fmla="*/ 38993 w 256"/>
                <a:gd name="T27" fmla="*/ 189382 h 176"/>
                <a:gd name="T28" fmla="*/ 38993 w 256"/>
                <a:gd name="T29" fmla="*/ 208973 h 176"/>
                <a:gd name="T30" fmla="*/ 233958 w 256"/>
                <a:gd name="T31" fmla="*/ 208973 h 176"/>
                <a:gd name="T32" fmla="*/ 233958 w 256"/>
                <a:gd name="T33" fmla="*/ 189382 h 176"/>
                <a:gd name="T34" fmla="*/ 0 w 256"/>
                <a:gd name="T35" fmla="*/ 19591 h 176"/>
                <a:gd name="T36" fmla="*/ 19496 w 256"/>
                <a:gd name="T37" fmla="*/ 0 h 176"/>
                <a:gd name="T38" fmla="*/ 396429 w 256"/>
                <a:gd name="T39" fmla="*/ 0 h 176"/>
                <a:gd name="T40" fmla="*/ 415925 w 256"/>
                <a:gd name="T41" fmla="*/ 19591 h 176"/>
                <a:gd name="T42" fmla="*/ 415925 w 256"/>
                <a:gd name="T43" fmla="*/ 78365 h 176"/>
                <a:gd name="T44" fmla="*/ 0 w 256"/>
                <a:gd name="T45" fmla="*/ 78365 h 176"/>
                <a:gd name="T46" fmla="*/ 0 w 256"/>
                <a:gd name="T47" fmla="*/ 19591 h 1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rgbClr val="2F8FD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350" b="1" i="0" u="none" strike="noStrike" kern="1200" cap="none" spc="0" normalizeH="0" baseline="0" noProof="0">
                <a:ln>
                  <a:noFill/>
                </a:ln>
                <a:solidFill>
                  <a:srgbClr val="E16D22"/>
                </a:solidFill>
                <a:effectLst/>
                <a:uLnTx/>
                <a:uFillTx/>
                <a:latin typeface="Arial"/>
                <a:ea typeface="+mn-ea"/>
                <a:cs typeface="+mn-cs"/>
              </a:endParaRPr>
            </a:p>
          </p:txBody>
        </p:sp>
      </p:grpSp>
      <p:grpSp>
        <p:nvGrpSpPr>
          <p:cNvPr id="8" name="Group 7"/>
          <p:cNvGrpSpPr/>
          <p:nvPr/>
        </p:nvGrpSpPr>
        <p:grpSpPr>
          <a:xfrm>
            <a:off x="6834856" y="4025894"/>
            <a:ext cx="990602" cy="860768"/>
            <a:chOff x="6834856" y="3076419"/>
            <a:chExt cx="990602" cy="860768"/>
          </a:xfrm>
        </p:grpSpPr>
        <p:sp>
          <p:nvSpPr>
            <p:cNvPr id="48" name="TextBox 47"/>
            <p:cNvSpPr txBox="1"/>
            <p:nvPr/>
          </p:nvSpPr>
          <p:spPr>
            <a:xfrm>
              <a:off x="6834856" y="3675577"/>
              <a:ext cx="990602"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Experience</a:t>
              </a:r>
            </a:p>
          </p:txBody>
        </p:sp>
        <p:sp>
          <p:nvSpPr>
            <p:cNvPr id="54" name="Freeform 23"/>
            <p:cNvSpPr>
              <a:spLocks noEditPoints="1"/>
            </p:cNvSpPr>
            <p:nvPr/>
          </p:nvSpPr>
          <p:spPr bwMode="auto">
            <a:xfrm>
              <a:off x="7125109" y="3076419"/>
              <a:ext cx="410096" cy="340246"/>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E16D22"/>
                </a:solidFill>
                <a:effectLst/>
                <a:uLnTx/>
                <a:uFillTx/>
                <a:latin typeface="Arial"/>
                <a:ea typeface="+mn-ea"/>
                <a:cs typeface="+mn-cs"/>
              </a:endParaRPr>
            </a:p>
          </p:txBody>
        </p:sp>
      </p:grpSp>
      <p:grpSp>
        <p:nvGrpSpPr>
          <p:cNvPr id="9" name="Group 8"/>
          <p:cNvGrpSpPr/>
          <p:nvPr/>
        </p:nvGrpSpPr>
        <p:grpSpPr>
          <a:xfrm>
            <a:off x="7825456" y="4025894"/>
            <a:ext cx="990602" cy="876157"/>
            <a:chOff x="7825456" y="3076419"/>
            <a:chExt cx="990602" cy="876157"/>
          </a:xfrm>
        </p:grpSpPr>
        <p:sp>
          <p:nvSpPr>
            <p:cNvPr id="49" name="TextBox 48"/>
            <p:cNvSpPr txBox="1"/>
            <p:nvPr/>
          </p:nvSpPr>
          <p:spPr>
            <a:xfrm>
              <a:off x="7825456" y="3675577"/>
              <a:ext cx="990602"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2F8FD1"/>
                  </a:solidFill>
                  <a:effectLst/>
                  <a:uLnTx/>
                  <a:uFillTx/>
                  <a:latin typeface="Lato" panose="020F0502020204030203" pitchFamily="34" charset="0"/>
                  <a:ea typeface="Lato" panose="020F0502020204030203" pitchFamily="34" charset="0"/>
                  <a:cs typeface="Lato" panose="020F0502020204030203" pitchFamily="34" charset="0"/>
                </a:rPr>
                <a:t>4-6 Years</a:t>
              </a:r>
            </a:p>
          </p:txBody>
        </p:sp>
        <p:grpSp>
          <p:nvGrpSpPr>
            <p:cNvPr id="55" name="Group 115"/>
            <p:cNvGrpSpPr/>
            <p:nvPr/>
          </p:nvGrpSpPr>
          <p:grpSpPr>
            <a:xfrm>
              <a:off x="8078307" y="3076419"/>
              <a:ext cx="484900" cy="406000"/>
              <a:chOff x="2951142" y="2589225"/>
              <a:chExt cx="468313" cy="392113"/>
            </a:xfrm>
            <a:solidFill>
              <a:srgbClr val="F6510A"/>
            </a:solidFill>
          </p:grpSpPr>
          <p:sp>
            <p:nvSpPr>
              <p:cNvPr id="56"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sp>
            <p:nvSpPr>
              <p:cNvPr id="57"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E16D22"/>
                  </a:solidFill>
                  <a:effectLst/>
                  <a:uLnTx/>
                  <a:uFillTx/>
                  <a:latin typeface="Arial"/>
                  <a:ea typeface="+mn-ea"/>
                  <a:cs typeface="+mn-cs"/>
                </a:endParaRPr>
              </a:p>
            </p:txBody>
          </p:sp>
          <p:sp>
            <p:nvSpPr>
              <p:cNvPr id="58"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solidFill>
                <a:srgbClr val="2F8FD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E16D22"/>
                  </a:solidFill>
                  <a:effectLst/>
                  <a:uLnTx/>
                  <a:uFillTx/>
                  <a:latin typeface="Arial"/>
                  <a:ea typeface="+mn-ea"/>
                  <a:cs typeface="+mn-cs"/>
                </a:endParaRPr>
              </a:p>
            </p:txBody>
          </p:sp>
        </p:grpSp>
      </p:grpSp>
      <p:sp>
        <p:nvSpPr>
          <p:cNvPr id="44" name="Title 1">
            <a:extLst>
              <a:ext uri="{FF2B5EF4-FFF2-40B4-BE49-F238E27FC236}">
                <a16:creationId xmlns:a16="http://schemas.microsoft.com/office/drawing/2014/main" id="{A338031B-C3D7-479E-A423-BB14120D533C}"/>
              </a:ext>
            </a:extLst>
          </p:cNvPr>
          <p:cNvSpPr txBox="1">
            <a:spLocks/>
          </p:cNvSpPr>
          <p:nvPr/>
        </p:nvSpPr>
        <p:spPr>
          <a:xfrm>
            <a:off x="359532" y="368660"/>
            <a:ext cx="5724636" cy="800219"/>
          </a:xfrm>
          <a:prstGeom prst="rect">
            <a:avLst/>
          </a:prstGeom>
        </p:spPr>
        <p:txBody>
          <a:bodyPr vert="horz" lIns="0" tIns="36000" rIns="0" bIns="0" rtlCol="0" anchor="t" anchorCtr="0">
            <a:noAutofit/>
          </a:bodyPr>
          <a:lstStyle>
            <a:lvl1pPr algn="l" defTabSz="914400" rtl="0" eaLnBrk="1" latinLnBrk="0" hangingPunct="1">
              <a:spcBef>
                <a:spcPct val="0"/>
              </a:spcBef>
              <a:buNone/>
              <a:defRPr sz="2600" b="1" kern="1200">
                <a:solidFill>
                  <a:schemeClr val="tx1"/>
                </a:solidFill>
                <a:latin typeface="Arial" pitchFamily="34" charset="0"/>
                <a:ea typeface="+mj-ea"/>
                <a:cs typeface="Arial" pitchFamily="34" charset="0"/>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2F8FD1"/>
                </a:solidFill>
                <a:effectLst/>
                <a:uLnTx/>
                <a:uFillTx/>
                <a:latin typeface="Arial" pitchFamily="34" charset="0"/>
                <a:ea typeface="+mj-ea"/>
                <a:cs typeface="Arial" pitchFamily="34" charset="0"/>
              </a:rPr>
              <a:t>How do apprenticeships compare to full time university?</a:t>
            </a:r>
          </a:p>
        </p:txBody>
      </p:sp>
      <p:sp>
        <p:nvSpPr>
          <p:cNvPr id="5" name="Right Brace 4">
            <a:extLst>
              <a:ext uri="{FF2B5EF4-FFF2-40B4-BE49-F238E27FC236}">
                <a16:creationId xmlns:a16="http://schemas.microsoft.com/office/drawing/2014/main" id="{865B5ADC-6712-4148-9C63-92DF9A8398AD}"/>
              </a:ext>
            </a:extLst>
          </p:cNvPr>
          <p:cNvSpPr/>
          <p:nvPr/>
        </p:nvSpPr>
        <p:spPr>
          <a:xfrm rot="5400000">
            <a:off x="5605264" y="2765801"/>
            <a:ext cx="431288" cy="5090104"/>
          </a:xfrm>
          <a:prstGeom prst="rightBrace">
            <a:avLst>
              <a:gd name="adj1" fmla="val 8333"/>
              <a:gd name="adj2" fmla="val 50544"/>
            </a:avLst>
          </a:prstGeom>
          <a:solidFill>
            <a:srgbClr val="2F8FD1"/>
          </a:solidFill>
          <a:ln>
            <a:solidFill>
              <a:srgbClr val="2F8FD1"/>
            </a:solidFill>
          </a:ln>
        </p:spPr>
        <p:style>
          <a:lnRef idx="3">
            <a:schemeClr val="dk1"/>
          </a:lnRef>
          <a:fillRef idx="0">
            <a:schemeClr val="dk1"/>
          </a:fillRef>
          <a:effectRef idx="2">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E16D22"/>
              </a:solidFill>
              <a:effectLst/>
              <a:uLnTx/>
              <a:uFillTx/>
              <a:latin typeface="Arial"/>
              <a:ea typeface="+mn-ea"/>
              <a:cs typeface="+mn-cs"/>
            </a:endParaRPr>
          </a:p>
        </p:txBody>
      </p:sp>
      <p:sp>
        <p:nvSpPr>
          <p:cNvPr id="6" name="TextBox 5">
            <a:extLst>
              <a:ext uri="{FF2B5EF4-FFF2-40B4-BE49-F238E27FC236}">
                <a16:creationId xmlns:a16="http://schemas.microsoft.com/office/drawing/2014/main" id="{2F4ED1EC-0AA8-4C3D-BE50-A7251EB9F28E}"/>
              </a:ext>
            </a:extLst>
          </p:cNvPr>
          <p:cNvSpPr txBox="1"/>
          <p:nvPr/>
        </p:nvSpPr>
        <p:spPr>
          <a:xfrm>
            <a:off x="3275856" y="5618413"/>
            <a:ext cx="509010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2F8FD1"/>
                </a:solidFill>
                <a:effectLst/>
                <a:uLnTx/>
                <a:uFillTx/>
                <a:latin typeface="Arial"/>
                <a:ea typeface="+mn-ea"/>
                <a:cs typeface="+mn-cs"/>
              </a:rPr>
              <a:t>University fees paid by employer and/or government</a:t>
            </a:r>
          </a:p>
        </p:txBody>
      </p:sp>
      <p:sp>
        <p:nvSpPr>
          <p:cNvPr id="35" name="Rectangle 34">
            <a:extLst>
              <a:ext uri="{FF2B5EF4-FFF2-40B4-BE49-F238E27FC236}">
                <a16:creationId xmlns:a16="http://schemas.microsoft.com/office/drawing/2014/main" id="{AF555910-D47E-439A-9D85-447C0408989C}"/>
              </a:ext>
            </a:extLst>
          </p:cNvPr>
          <p:cNvSpPr/>
          <p:nvPr/>
        </p:nvSpPr>
        <p:spPr>
          <a:xfrm>
            <a:off x="2826332"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38" name="Rectangle 37">
            <a:extLst>
              <a:ext uri="{FF2B5EF4-FFF2-40B4-BE49-F238E27FC236}">
                <a16:creationId xmlns:a16="http://schemas.microsoft.com/office/drawing/2014/main" id="{8B8EA5F0-8632-4266-A8AB-903B40274CFC}"/>
              </a:ext>
            </a:extLst>
          </p:cNvPr>
          <p:cNvSpPr/>
          <p:nvPr/>
        </p:nvSpPr>
        <p:spPr>
          <a:xfrm>
            <a:off x="3813633" y="3725097"/>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59" name="Rectangle 58">
            <a:extLst>
              <a:ext uri="{FF2B5EF4-FFF2-40B4-BE49-F238E27FC236}">
                <a16:creationId xmlns:a16="http://schemas.microsoft.com/office/drawing/2014/main" id="{9F991CDF-D666-42CB-9457-2ED6C83DD464}"/>
              </a:ext>
            </a:extLst>
          </p:cNvPr>
          <p:cNvSpPr/>
          <p:nvPr/>
        </p:nvSpPr>
        <p:spPr>
          <a:xfrm>
            <a:off x="4815555"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0" name="Rectangle 59">
            <a:extLst>
              <a:ext uri="{FF2B5EF4-FFF2-40B4-BE49-F238E27FC236}">
                <a16:creationId xmlns:a16="http://schemas.microsoft.com/office/drawing/2014/main" id="{05EF8EAD-37C3-40A8-BEAF-A7D90F15B1C7}"/>
              </a:ext>
            </a:extLst>
          </p:cNvPr>
          <p:cNvSpPr/>
          <p:nvPr/>
        </p:nvSpPr>
        <p:spPr>
          <a:xfrm>
            <a:off x="5809566"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1" name="Rectangle 60">
            <a:extLst>
              <a:ext uri="{FF2B5EF4-FFF2-40B4-BE49-F238E27FC236}">
                <a16:creationId xmlns:a16="http://schemas.microsoft.com/office/drawing/2014/main" id="{C6E0DEEA-8ED2-4266-B18F-CC16B812563B}"/>
              </a:ext>
            </a:extLst>
          </p:cNvPr>
          <p:cNvSpPr/>
          <p:nvPr/>
        </p:nvSpPr>
        <p:spPr>
          <a:xfrm>
            <a:off x="6807258"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2" name="Rectangle 61">
            <a:extLst>
              <a:ext uri="{FF2B5EF4-FFF2-40B4-BE49-F238E27FC236}">
                <a16:creationId xmlns:a16="http://schemas.microsoft.com/office/drawing/2014/main" id="{8E977168-9CB0-4347-87A6-5B88312AEAC5}"/>
              </a:ext>
            </a:extLst>
          </p:cNvPr>
          <p:cNvSpPr/>
          <p:nvPr/>
        </p:nvSpPr>
        <p:spPr>
          <a:xfrm>
            <a:off x="7797858" y="3717874"/>
            <a:ext cx="990600" cy="1364377"/>
          </a:xfrm>
          <a:prstGeom prst="rect">
            <a:avLst/>
          </a:prstGeom>
          <a:noFill/>
          <a:ln w="38100">
            <a:solidFill>
              <a:srgbClr val="2F8F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63" name="Rectangle 62">
            <a:extLst>
              <a:ext uri="{FF2B5EF4-FFF2-40B4-BE49-F238E27FC236}">
                <a16:creationId xmlns:a16="http://schemas.microsoft.com/office/drawing/2014/main" id="{CF18742D-304E-4217-BA69-0A8342DEC986}"/>
              </a:ext>
            </a:extLst>
          </p:cNvPr>
          <p:cNvSpPr/>
          <p:nvPr/>
        </p:nvSpPr>
        <p:spPr>
          <a:xfrm>
            <a:off x="0" y="6720317"/>
            <a:ext cx="9144000" cy="137683"/>
          </a:xfrm>
          <a:prstGeom prst="rect">
            <a:avLst/>
          </a:prstGeom>
          <a:solidFill>
            <a:srgbClr val="258F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10" name="Graphic 9">
            <a:extLst>
              <a:ext uri="{FF2B5EF4-FFF2-40B4-BE49-F238E27FC236}">
                <a16:creationId xmlns:a16="http://schemas.microsoft.com/office/drawing/2014/main" id="{B1DFC4BE-668F-44DB-A32E-8C5D29E0003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2562" y="2781395"/>
            <a:ext cx="1674715" cy="1674715"/>
          </a:xfrm>
          <a:prstGeom prst="rect">
            <a:avLst/>
          </a:prstGeom>
        </p:spPr>
      </p:pic>
      <p:pic>
        <p:nvPicPr>
          <p:cNvPr id="11" name="Audio 10">
            <a:hlinkClick r:id="" action="ppaction://media"/>
            <a:extLst>
              <a:ext uri="{FF2B5EF4-FFF2-40B4-BE49-F238E27FC236}">
                <a16:creationId xmlns:a16="http://schemas.microsoft.com/office/drawing/2014/main" id="{D38EC3D0-10C0-4051-ADAD-FC01AE317AB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799489846"/>
      </p:ext>
    </p:extLst>
  </p:cSld>
  <p:clrMapOvr>
    <a:masterClrMapping/>
  </p:clrMapOvr>
  <mc:AlternateContent xmlns:mc="http://schemas.openxmlformats.org/markup-compatibility/2006" xmlns:p14="http://schemas.microsoft.com/office/powerpoint/2010/main">
    <mc:Choice Requires="p14">
      <p:transition spd="slow" p14:dur="1600" advTm="42966">
        <p:blinds dir="vert"/>
      </p:transition>
    </mc:Choice>
    <mc:Fallback xmlns="">
      <p:transition spd="slow" advTm="4296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12" presetClass="entr" presetSubtype="4"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par>
                          <p:cTn id="12" fill="hold">
                            <p:stCondLst>
                              <p:cond delay="500"/>
                            </p:stCondLst>
                            <p:childTnLst>
                              <p:par>
                                <p:cTn id="13" presetID="1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p:tgtEl>
                                          <p:spTgt spid="3"/>
                                        </p:tgtEl>
                                        <p:attrNameLst>
                                          <p:attrName>ppt_y</p:attrName>
                                        </p:attrNameLst>
                                      </p:cBhvr>
                                      <p:tavLst>
                                        <p:tav tm="0">
                                          <p:val>
                                            <p:strVal val="#ppt_y+#ppt_h*1.125000"/>
                                          </p:val>
                                        </p:tav>
                                        <p:tav tm="100000">
                                          <p:val>
                                            <p:strVal val="#ppt_y"/>
                                          </p:val>
                                        </p:tav>
                                      </p:tavLst>
                                    </p:anim>
                                    <p:animEffect transition="in" filter="wipe(up)">
                                      <p:cBhvr>
                                        <p:cTn id="16" dur="500"/>
                                        <p:tgtEl>
                                          <p:spTgt spid="3"/>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ppt_y</p:attrName>
                                        </p:attrNameLst>
                                      </p:cBhvr>
                                      <p:tavLst>
                                        <p:tav tm="0">
                                          <p:val>
                                            <p:strVal val="#ppt_y+#ppt_h*1.125000"/>
                                          </p:val>
                                        </p:tav>
                                        <p:tav tm="100000">
                                          <p:val>
                                            <p:strVal val="#ppt_y"/>
                                          </p:val>
                                        </p:tav>
                                      </p:tavLst>
                                    </p:anim>
                                    <p:animEffect transition="in" filter="wipe(up)">
                                      <p:cBhvr>
                                        <p:cTn id="21" dur="500"/>
                                        <p:tgtEl>
                                          <p:spTgt spid="4"/>
                                        </p:tgtEl>
                                      </p:cBhvr>
                                    </p:animEffect>
                                  </p:childTnLst>
                                </p:cTn>
                              </p:par>
                            </p:childTnLst>
                          </p:cTn>
                        </p:par>
                        <p:par>
                          <p:cTn id="22" fill="hold">
                            <p:stCondLst>
                              <p:cond delay="1500"/>
                            </p:stCondLst>
                            <p:childTnLst>
                              <p:par>
                                <p:cTn id="23" presetID="12" presetClass="entr" presetSubtype="4"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p:tgtEl>
                                          <p:spTgt spid="7"/>
                                        </p:tgtEl>
                                        <p:attrNameLst>
                                          <p:attrName>ppt_y</p:attrName>
                                        </p:attrNameLst>
                                      </p:cBhvr>
                                      <p:tavLst>
                                        <p:tav tm="0">
                                          <p:val>
                                            <p:strVal val="#ppt_y+#ppt_h*1.125000"/>
                                          </p:val>
                                        </p:tav>
                                        <p:tav tm="100000">
                                          <p:val>
                                            <p:strVal val="#ppt_y"/>
                                          </p:val>
                                        </p:tav>
                                      </p:tavLst>
                                    </p:anim>
                                    <p:animEffect transition="in" filter="wipe(up)">
                                      <p:cBhvr>
                                        <p:cTn id="26" dur="500"/>
                                        <p:tgtEl>
                                          <p:spTgt spid="7"/>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p:tgtEl>
                                          <p:spTgt spid="8"/>
                                        </p:tgtEl>
                                        <p:attrNameLst>
                                          <p:attrName>ppt_y</p:attrName>
                                        </p:attrNameLst>
                                      </p:cBhvr>
                                      <p:tavLst>
                                        <p:tav tm="0">
                                          <p:val>
                                            <p:strVal val="#ppt_y+#ppt_h*1.125000"/>
                                          </p:val>
                                        </p:tav>
                                        <p:tav tm="100000">
                                          <p:val>
                                            <p:strVal val="#ppt_y"/>
                                          </p:val>
                                        </p:tav>
                                      </p:tavLst>
                                    </p:anim>
                                    <p:animEffect transition="in" filter="wipe(up)">
                                      <p:cBhvr>
                                        <p:cTn id="31" dur="500"/>
                                        <p:tgtEl>
                                          <p:spTgt spid="8"/>
                                        </p:tgtEl>
                                      </p:cBhvr>
                                    </p:animEffect>
                                  </p:childTnLst>
                                </p:cTn>
                              </p:par>
                            </p:childTnLst>
                          </p:cTn>
                        </p:par>
                        <p:par>
                          <p:cTn id="32" fill="hold">
                            <p:stCondLst>
                              <p:cond delay="2500"/>
                            </p:stCondLst>
                            <p:childTnLst>
                              <p:par>
                                <p:cTn id="33" presetID="12" presetClass="entr" presetSubtype="4"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p:tgtEl>
                                          <p:spTgt spid="9"/>
                                        </p:tgtEl>
                                        <p:attrNameLst>
                                          <p:attrName>ppt_y</p:attrName>
                                        </p:attrNameLst>
                                      </p:cBhvr>
                                      <p:tavLst>
                                        <p:tav tm="0">
                                          <p:val>
                                            <p:strVal val="#ppt_y+#ppt_h*1.125000"/>
                                          </p:val>
                                        </p:tav>
                                        <p:tav tm="100000">
                                          <p:val>
                                            <p:strVal val="#ppt_y"/>
                                          </p:val>
                                        </p:tav>
                                      </p:tavLst>
                                    </p:anim>
                                    <p:animEffect transition="in" filter="wipe(up)">
                                      <p:cBhvr>
                                        <p:cTn id="36" dur="500"/>
                                        <p:tgtEl>
                                          <p:spTgt spid="9"/>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up)">
                                      <p:cBhvr>
                                        <p:cTn id="40" dur="500"/>
                                        <p:tgtEl>
                                          <p:spTgt spid="5"/>
                                        </p:tgtEl>
                                      </p:cBhvr>
                                    </p:animEffect>
                                  </p:childTnLst>
                                </p:cTn>
                              </p:par>
                            </p:childTnLst>
                          </p:cTn>
                        </p:par>
                        <p:par>
                          <p:cTn id="41" fill="hold">
                            <p:stCondLst>
                              <p:cond delay="3500"/>
                            </p:stCondLst>
                            <p:childTnLst>
                              <p:par>
                                <p:cTn id="42" presetID="22" presetClass="entr" presetSubtype="1" fill="hold" nodeType="afterEffect">
                                  <p:stCondLst>
                                    <p:cond delay="0"/>
                                  </p:stCondLst>
                                  <p:childTnLst>
                                    <p:set>
                                      <p:cBhvr>
                                        <p:cTn id="43" dur="1" fill="hold">
                                          <p:stCondLst>
                                            <p:cond delay="0"/>
                                          </p:stCondLst>
                                        </p:cTn>
                                        <p:tgtEl>
                                          <p:spTgt spid="6">
                                            <p:txEl>
                                              <p:pRg st="0" end="0"/>
                                            </p:txEl>
                                          </p:spTgt>
                                        </p:tgtEl>
                                        <p:attrNameLst>
                                          <p:attrName>style.visibility</p:attrName>
                                        </p:attrNameLst>
                                      </p:cBhvr>
                                      <p:to>
                                        <p:strVal val="visible"/>
                                      </p:to>
                                    </p:set>
                                    <p:animEffect transition="in" filter="wipe(up)">
                                      <p:cBhvr>
                                        <p:cTn id="44"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5" fill="hold" display="0">
                  <p:stCondLst>
                    <p:cond delay="indefinite"/>
                  </p:stCondLst>
                  <p:endCondLst>
                    <p:cond evt="onStopAudio" delay="0">
                      <p:tgtEl>
                        <p:sldTgt/>
                      </p:tgtEl>
                    </p:cond>
                  </p:endCondLst>
                </p:cTn>
                <p:tgtEl>
                  <p:spTgt spid="11"/>
                </p:tgtEl>
              </p:cMediaNode>
            </p:audio>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Mid Range – Special Projects</a:t>
            </a:r>
          </a:p>
          <a:p>
            <a:endParaRPr lang="en-GB" dirty="0"/>
          </a:p>
          <a:p>
            <a:r>
              <a:rPr lang="en-GB" dirty="0"/>
              <a:t>Mid-size machinery</a:t>
            </a:r>
          </a:p>
          <a:p>
            <a:r>
              <a:rPr lang="en-GB" dirty="0"/>
              <a:t>Design components &amp; create engineering drawings</a:t>
            </a:r>
          </a:p>
          <a:p>
            <a:r>
              <a:rPr lang="en-GB" dirty="0"/>
              <a:t>Manage new product prototypes</a:t>
            </a:r>
          </a:p>
          <a:p>
            <a:r>
              <a:rPr lang="en-GB" dirty="0"/>
              <a:t>Work on special one-off projects</a:t>
            </a:r>
          </a:p>
          <a:p>
            <a:r>
              <a:rPr lang="en-GB" dirty="0"/>
              <a:t>Manage projects</a:t>
            </a:r>
          </a:p>
        </p:txBody>
      </p:sp>
      <p:sp>
        <p:nvSpPr>
          <p:cNvPr id="3" name="Title 2"/>
          <p:cNvSpPr>
            <a:spLocks noGrp="1"/>
          </p:cNvSpPr>
          <p:nvPr>
            <p:ph type="title"/>
          </p:nvPr>
        </p:nvSpPr>
        <p:spPr/>
        <p:txBody>
          <a:bodyPr/>
          <a:lstStyle/>
          <a:p>
            <a:r>
              <a:rPr lang="en-GB" dirty="0"/>
              <a:t>What do I do?</a:t>
            </a:r>
          </a:p>
        </p:txBody>
      </p: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t="13274" b="13977"/>
          <a:stretch/>
        </p:blipFill>
        <p:spPr>
          <a:xfrm>
            <a:off x="7967143" y="875404"/>
            <a:ext cx="1111454" cy="801792"/>
          </a:xfrm>
          <a:prstGeom prst="rect">
            <a:avLst/>
          </a:prstGeom>
        </p:spPr>
      </p:pic>
      <p:pic>
        <p:nvPicPr>
          <p:cNvPr id="1026" name="Picture 2" descr="VIDEO] JCB Fully Restores Vintage 1964 JCB 1 Backhoe Loader — Construction  Junkie"/>
          <p:cNvPicPr>
            <a:picLocks noChangeAspect="1" noChangeArrowheads="1"/>
          </p:cNvPicPr>
          <p:nvPr/>
        </p:nvPicPr>
        <p:blipFill rotWithShape="1">
          <a:blip r:embed="rId6">
            <a:extLst>
              <a:ext uri="{28A0092B-C50C-407E-A947-70E740481C1C}">
                <a14:useLocalDpi xmlns:a14="http://schemas.microsoft.com/office/drawing/2010/main" val="0"/>
              </a:ext>
            </a:extLst>
          </a:blip>
          <a:srcRect l="17240" t="22326" r="20690"/>
          <a:stretch/>
        </p:blipFill>
        <p:spPr bwMode="auto">
          <a:xfrm>
            <a:off x="5940152" y="1844824"/>
            <a:ext cx="3096344" cy="19335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img.forconstructionpros.com/files/base/acbm/fcp/image/2020/09/16x9/JCB_VINTAGE_MACHINE_RESTORED_JT20_229.5f57933955c90.5f5793658f28e.5f579534100c8.png?auto=format&amp;h=853&amp;q=70&amp;w=128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62445" y="3819081"/>
            <a:ext cx="3609956" cy="2030601"/>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14F887E7-41B8-4699-962B-F09997BDDC27}"/>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927714789"/>
      </p:ext>
    </p:extLst>
  </p:cSld>
  <p:clrMapOvr>
    <a:masterClrMapping/>
  </p:clrMapOvr>
  <mc:AlternateContent xmlns:mc="http://schemas.openxmlformats.org/markup-compatibility/2006" xmlns:p14="http://schemas.microsoft.com/office/powerpoint/2010/main">
    <mc:Choice Requires="p14">
      <p:transition spd="med" p14:dur="700" advTm="139004">
        <p:fade/>
      </p:transition>
    </mc:Choice>
    <mc:Fallback xmlns="">
      <p:transition spd="med" advTm="1390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500"/>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fade">
                                      <p:cBhvr>
                                        <p:cTn id="16" dur="5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500"/>
                                        <p:tgtEl>
                                          <p:spTgt spid="2">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500"/>
                                        <p:tgtEl>
                                          <p:spTgt spid="2">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fade">
                                      <p:cBhvr>
                                        <p:cTn id="31" dur="500"/>
                                        <p:tgtEl>
                                          <p:spTgt spid="2">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Effect transition="in" filter="fade">
                                      <p:cBhvr>
                                        <p:cTn id="36" dur="500"/>
                                        <p:tgtEl>
                                          <p:spTgt spid="2">
                                            <p:txEl>
                                              <p:pRg st="6" end="6"/>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026"/>
                                        </p:tgtEl>
                                        <p:attrNameLst>
                                          <p:attrName>style.visibility</p:attrName>
                                        </p:attrNameLst>
                                      </p:cBhvr>
                                      <p:to>
                                        <p:strVal val="visible"/>
                                      </p:to>
                                    </p:set>
                                    <p:animEffect transition="in" filter="fade">
                                      <p:cBhvr>
                                        <p:cTn id="41" dur="500"/>
                                        <p:tgtEl>
                                          <p:spTgt spid="102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030"/>
                                        </p:tgtEl>
                                        <p:attrNameLst>
                                          <p:attrName>style.visibility</p:attrName>
                                        </p:attrNameLst>
                                      </p:cBhvr>
                                      <p:to>
                                        <p:strVal val="visible"/>
                                      </p:to>
                                    </p:set>
                                    <p:animEffect transition="in" filter="fade">
                                      <p:cBhvr>
                                        <p:cTn id="46"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5"/>
                </p:tgtEl>
              </p:cMediaNode>
            </p:audio>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Make sure your CV is up to date!</a:t>
            </a:r>
          </a:p>
          <a:p>
            <a:r>
              <a:rPr lang="en-GB" dirty="0"/>
              <a:t>Lots of work experience</a:t>
            </a:r>
          </a:p>
          <a:p>
            <a:r>
              <a:rPr lang="en-GB" dirty="0"/>
              <a:t>C in maths, C in physics at A Level</a:t>
            </a:r>
          </a:p>
          <a:p>
            <a:r>
              <a:rPr lang="en-GB" dirty="0"/>
              <a:t>Informal interview &amp; Team building </a:t>
            </a:r>
            <a:r>
              <a:rPr lang="en-GB" dirty="0" err="1"/>
              <a:t>excercise</a:t>
            </a:r>
            <a:endParaRPr lang="en-GB" dirty="0"/>
          </a:p>
        </p:txBody>
      </p:sp>
      <p:sp>
        <p:nvSpPr>
          <p:cNvPr id="3" name="Title 2"/>
          <p:cNvSpPr>
            <a:spLocks noGrp="1"/>
          </p:cNvSpPr>
          <p:nvPr>
            <p:ph type="title"/>
          </p:nvPr>
        </p:nvSpPr>
        <p:spPr/>
        <p:txBody>
          <a:bodyPr/>
          <a:lstStyle/>
          <a:p>
            <a:r>
              <a:rPr lang="en-GB" dirty="0"/>
              <a:t>The Recruitment Process</a:t>
            </a:r>
          </a:p>
        </p:txBody>
      </p: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t="13274" b="13977"/>
          <a:stretch/>
        </p:blipFill>
        <p:spPr>
          <a:xfrm>
            <a:off x="7967143" y="875404"/>
            <a:ext cx="1111454" cy="801792"/>
          </a:xfrm>
          <a:prstGeom prst="rect">
            <a:avLst/>
          </a:prstGeom>
        </p:spPr>
      </p:pic>
      <p:pic>
        <p:nvPicPr>
          <p:cNvPr id="5" name="Picture 4"/>
          <p:cNvPicPr>
            <a:picLocks noChangeAspect="1"/>
          </p:cNvPicPr>
          <p:nvPr/>
        </p:nvPicPr>
        <p:blipFill>
          <a:blip r:embed="rId6"/>
          <a:stretch>
            <a:fillRect/>
          </a:stretch>
        </p:blipFill>
        <p:spPr>
          <a:xfrm>
            <a:off x="107505" y="3789040"/>
            <a:ext cx="8928989" cy="1584176"/>
          </a:xfrm>
          <a:prstGeom prst="rect">
            <a:avLst/>
          </a:prstGeom>
        </p:spPr>
      </p:pic>
      <p:pic>
        <p:nvPicPr>
          <p:cNvPr id="6" name="Audio 5">
            <a:hlinkClick r:id="" action="ppaction://media"/>
            <a:extLst>
              <a:ext uri="{FF2B5EF4-FFF2-40B4-BE49-F238E27FC236}">
                <a16:creationId xmlns:a16="http://schemas.microsoft.com/office/drawing/2014/main" id="{AB077F79-3040-4168-BE7F-A457D8D55C5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440738" y="6154738"/>
            <a:ext cx="487362" cy="487362"/>
          </a:xfrm>
          <a:prstGeom prst="rect">
            <a:avLst/>
          </a:prstGeom>
        </p:spPr>
      </p:pic>
    </p:spTree>
    <p:custDataLst>
      <p:tags r:id="rId1"/>
    </p:custDataLst>
    <p:extLst>
      <p:ext uri="{BB962C8B-B14F-4D97-AF65-F5344CB8AC3E}">
        <p14:creationId xmlns:p14="http://schemas.microsoft.com/office/powerpoint/2010/main" val="2780453040"/>
      </p:ext>
    </p:extLst>
  </p:cSld>
  <p:clrMapOvr>
    <a:masterClrMapping/>
  </p:clrMapOvr>
  <mc:AlternateContent xmlns:mc="http://schemas.openxmlformats.org/markup-compatibility/2006" xmlns:p14="http://schemas.microsoft.com/office/powerpoint/2010/main">
    <mc:Choice Requires="p14">
      <p:transition spd="med" p14:dur="700" advTm="258111">
        <p:fade/>
      </p:transition>
    </mc:Choice>
    <mc:Fallback xmlns="">
      <p:transition spd="med" advTm="2581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500"/>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xEl>
                                              <p:pRg st="1" end="1"/>
                                            </p:txEl>
                                          </p:spTgt>
                                        </p:tgtEl>
                                        <p:attrNameLst>
                                          <p:attrName>style.visibility</p:attrName>
                                        </p:attrNameLst>
                                      </p:cBhvr>
                                      <p:to>
                                        <p:strVal val="visible"/>
                                      </p:to>
                                    </p:set>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500"/>
                                        <p:tgtEl>
                                          <p:spTgt spid="2">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6"/>
                </p:tgtEl>
              </p:cMediaNode>
            </p:audio>
          </p:childTnLst>
        </p:cTn>
      </p:par>
    </p:tnLst>
    <p:bldLst>
      <p:bldP spid="2"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7.8"/>
</p:tagLst>
</file>

<file path=ppt/tags/tag2.xml><?xml version="1.0" encoding="utf-8"?>
<p:tagLst xmlns:a="http://schemas.openxmlformats.org/drawingml/2006/main" xmlns:r="http://schemas.openxmlformats.org/officeDocument/2006/relationships" xmlns:p="http://schemas.openxmlformats.org/presentationml/2006/main">
  <p:tag name="TIMING" val="|1.8|1.9|1.3|0.7|1.1|1|1.3|73.5"/>
</p:tagLst>
</file>

<file path=ppt/tags/tag3.xml><?xml version="1.0" encoding="utf-8"?>
<p:tagLst xmlns:a="http://schemas.openxmlformats.org/drawingml/2006/main" xmlns:r="http://schemas.openxmlformats.org/officeDocument/2006/relationships" xmlns:p="http://schemas.openxmlformats.org/presentationml/2006/main">
  <p:tag name="TIMING" val="|253.5|1.1|0.6|1"/>
</p:tagLst>
</file>

<file path=ppt/theme/theme1.xml><?xml version="1.0" encoding="utf-8"?>
<a:theme xmlns:a="http://schemas.openxmlformats.org/drawingml/2006/main" name="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2.xml><?xml version="1.0" encoding="utf-8"?>
<a:theme xmlns:a="http://schemas.openxmlformats.org/drawingml/2006/main" name="1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3.xml><?xml version="1.0" encoding="utf-8"?>
<a:theme xmlns:a="http://schemas.openxmlformats.org/drawingml/2006/main" name="3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4.xml><?xml version="1.0" encoding="utf-8"?>
<a:theme xmlns:a="http://schemas.openxmlformats.org/drawingml/2006/main" name="4_NAS PowerPoint Template Learner">
  <a:themeElements>
    <a:clrScheme name="NAS COLOURS">
      <a:dk1>
        <a:srgbClr val="E16D22"/>
      </a:dk1>
      <a:lt1>
        <a:srgbClr val="FFFFFF"/>
      </a:lt1>
      <a:dk2>
        <a:srgbClr val="000000"/>
      </a:dk2>
      <a:lt2>
        <a:srgbClr val="FFFFFF"/>
      </a:lt2>
      <a:accent1>
        <a:srgbClr val="7F7F7F"/>
      </a:accent1>
      <a:accent2>
        <a:srgbClr val="E16D22"/>
      </a:accent2>
      <a:accent3>
        <a:srgbClr val="000000"/>
      </a:accent3>
      <a:accent4>
        <a:srgbClr val="EDA77A"/>
      </a:accent4>
      <a:accent5>
        <a:srgbClr val="000000"/>
      </a:accent5>
      <a:accent6>
        <a:srgbClr val="FFFFFF"/>
      </a:accent6>
      <a:hlink>
        <a:srgbClr val="FFFFFF"/>
      </a:hlink>
      <a:folHlink>
        <a:srgbClr val="FFFFFF"/>
      </a:folHlink>
    </a:clrScheme>
    <a:fontScheme name="NAS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AS_PPT_Template-Learner_P4V4.potx" id="{AEE05A5A-DFFB-4020-834E-1422C7D5E20F}" vid="{076FBB11-A5D6-49DF-BE4C-AA47D4F8E2D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C8E7284D8AF545960B34799ADC6AE4" ma:contentTypeVersion="10" ma:contentTypeDescription="Create a new document." ma:contentTypeScope="" ma:versionID="9ef5197760dda7cf4f8374bdf39630ce">
  <xsd:schema xmlns:xsd="http://www.w3.org/2001/XMLSchema" xmlns:xs="http://www.w3.org/2001/XMLSchema" xmlns:p="http://schemas.microsoft.com/office/2006/metadata/properties" xmlns:ns2="c49cd8f2-1889-4a0f-a43d-bd3a0a969be3" targetNamespace="http://schemas.microsoft.com/office/2006/metadata/properties" ma:root="true" ma:fieldsID="e3275f6b2c8e1ed8710ef180b741da74" ns2:_="">
    <xsd:import namespace="c49cd8f2-1889-4a0f-a43d-bd3a0a969be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9cd8f2-1889-4a0f-a43d-bd3a0a969b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15C578-F2EB-4616-B4B3-80854321E8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49cd8f2-1889-4a0f-a43d-bd3a0a969b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F70D745-26B3-4601-974D-B6B1F6939BCF}">
  <ds:schemaRefs>
    <ds:schemaRef ds:uri="http://purl.org/dc/terms/"/>
    <ds:schemaRef ds:uri="01cdd075-c344-4c65-8551-ba9dc45e0196"/>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schemas.microsoft.com/office/infopath/2007/PartnerControls"/>
    <ds:schemaRef ds:uri="http://purl.org/dc/elements/1.1/"/>
    <ds:schemaRef ds:uri="6c2c260b-7b8b-4528-a165-310b68aa19c0"/>
    <ds:schemaRef ds:uri="http://purl.org/dc/dcmitype/"/>
  </ds:schemaRefs>
</ds:datastoreItem>
</file>

<file path=customXml/itemProps3.xml><?xml version="1.0" encoding="utf-8"?>
<ds:datastoreItem xmlns:ds="http://schemas.openxmlformats.org/officeDocument/2006/customXml" ds:itemID="{8026BDBE-A8DD-49B0-B6E3-0F8216F5810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NAS_PPT_Template-Learner_P4V4</Template>
  <TotalTime>505</TotalTime>
  <Words>2962</Words>
  <Application>Microsoft Office PowerPoint</Application>
  <PresentationFormat>On-screen Show (4:3)</PresentationFormat>
  <Paragraphs>278</Paragraphs>
  <Slides>14</Slides>
  <Notes>9</Notes>
  <HiddenSlides>0</HiddenSlides>
  <MMClips>14</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14</vt:i4>
      </vt:variant>
    </vt:vector>
  </HeadingPairs>
  <TitlesOfParts>
    <vt:vector size="24" baseType="lpstr">
      <vt:lpstr>Arial</vt:lpstr>
      <vt:lpstr>Calibri</vt:lpstr>
      <vt:lpstr>Lato</vt:lpstr>
      <vt:lpstr>Lucida Grande</vt:lpstr>
      <vt:lpstr>Montserrat</vt:lpstr>
      <vt:lpstr>Wingdings</vt:lpstr>
      <vt:lpstr>NAS PowerPoint Template Learner</vt:lpstr>
      <vt:lpstr>1_NAS PowerPoint Template Learner</vt:lpstr>
      <vt:lpstr>3_NAS PowerPoint Template Learner</vt:lpstr>
      <vt:lpstr>4_NAS PowerPoint Template Learner</vt:lpstr>
      <vt:lpstr>PowerPoint Presentation</vt:lpstr>
      <vt:lpstr>What are apprenticeships?</vt:lpstr>
      <vt:lpstr>The truth about apprenticeships</vt:lpstr>
      <vt:lpstr>Which employers offer apprenticeships? </vt:lpstr>
      <vt:lpstr>JCB Higher &amp; Degree Apprenticeships</vt:lpstr>
      <vt:lpstr>PowerPoint Presentation</vt:lpstr>
      <vt:lpstr>PowerPoint Presentation</vt:lpstr>
      <vt:lpstr>Engineering Degree Apprenticeship</vt:lpstr>
      <vt:lpstr>PowerPoint Presentation</vt:lpstr>
      <vt:lpstr>Higher Apprenticeships JCB Offer</vt:lpstr>
      <vt:lpstr>Different delivery models </vt:lpstr>
      <vt:lpstr>PowerPoint Presentation</vt:lpstr>
      <vt:lpstr>What do I do?</vt:lpstr>
      <vt:lpstr>The Recruitment Process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 Powerpoint template</dc:title>
  <dc:creator>Tabatha Wincote</dc:creator>
  <cp:lastModifiedBy>Jon Sumpter</cp:lastModifiedBy>
  <cp:revision>36</cp:revision>
  <dcterms:created xsi:type="dcterms:W3CDTF">2016-10-03T08:20:17Z</dcterms:created>
  <dcterms:modified xsi:type="dcterms:W3CDTF">2020-11-26T14:03:56Z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0x0101008AC8E7284D8AF545960B34799ADC6AE4</vt:lpwstr>
  </property>
  <property fmtid="{D5CDD505-2E9C-101B-9397-08002B2CF9AE}" pid="3" name="Tagging">
    <vt:lpwstr>360;#Brand|eef9b6b1-a2bb-4308-8f47-69c866df4960</vt:lpwstr>
  </property>
  <property fmtid="{D5CDD505-2E9C-101B-9397-08002B2CF9AE}" pid="4" name="_dlc_DocIdItemGuid">
    <vt:lpwstr>e2bdae93-0708-446c-acce-1aa19e82a797</vt:lpwstr>
  </property>
</Properties>
</file>