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0"/>
  </p:notesMasterIdLst>
  <p:sldIdLst>
    <p:sldId id="383" r:id="rId5"/>
    <p:sldId id="394" r:id="rId6"/>
    <p:sldId id="395" r:id="rId7"/>
    <p:sldId id="396" r:id="rId8"/>
    <p:sldId id="386" r:id="rId9"/>
    <p:sldId id="397" r:id="rId10"/>
    <p:sldId id="388" r:id="rId11"/>
    <p:sldId id="381" r:id="rId12"/>
    <p:sldId id="390" r:id="rId13"/>
    <p:sldId id="398" r:id="rId14"/>
    <p:sldId id="391" r:id="rId15"/>
    <p:sldId id="392" r:id="rId16"/>
    <p:sldId id="458" r:id="rId17"/>
    <p:sldId id="459" r:id="rId18"/>
    <p:sldId id="460"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CB621E-CACD-4646-8F6D-15505CAFDCD1}" v="10" dt="2020-09-03T16:05:34.4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4" autoAdjust="0"/>
    <p:restoredTop sz="37485" autoAdjust="0"/>
  </p:normalViewPr>
  <p:slideViewPr>
    <p:cSldViewPr snapToGrid="0">
      <p:cViewPr varScale="1">
        <p:scale>
          <a:sx n="22" d="100"/>
          <a:sy n="22" d="100"/>
        </p:scale>
        <p:origin x="2400" y="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36C7A8-A0C9-462C-A682-74E8D6E2474D}" type="datetimeFigureOut">
              <a:rPr lang="en-GB" smtClean="0"/>
              <a:t>27/10/2020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2B64EA-ED89-41A8-BFFB-CB2ACD2AF914}" type="slidenum">
              <a:rPr lang="en-GB" smtClean="0"/>
              <a:t>‹#›</a:t>
            </a:fld>
            <a:endParaRPr lang="en-GB"/>
          </a:p>
        </p:txBody>
      </p:sp>
    </p:spTree>
    <p:extLst>
      <p:ext uri="{BB962C8B-B14F-4D97-AF65-F5344CB8AC3E}">
        <p14:creationId xmlns:p14="http://schemas.microsoft.com/office/powerpoint/2010/main" val="240348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gov.uk/find-traineeship"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gov.uk/traineeship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a:solidFill>
                  <a:schemeClr val="tx1"/>
                </a:solidFill>
                <a:latin typeface="+mn-lt"/>
                <a:ea typeface="+mn-ea"/>
                <a:cs typeface="+mn-cs"/>
              </a:rPr>
              <a:t>My</a:t>
            </a:r>
            <a:r>
              <a:rPr lang="en-GB" sz="1200" kern="1200" baseline="0" dirty="0">
                <a:solidFill>
                  <a:schemeClr val="tx1"/>
                </a:solidFill>
                <a:latin typeface="+mn-lt"/>
                <a:ea typeface="+mn-ea"/>
                <a:cs typeface="+mn-cs"/>
              </a:rPr>
              <a:t> name is </a:t>
            </a:r>
            <a:r>
              <a:rPr lang="en-GB" sz="1200" b="1" kern="1200" baseline="0" dirty="0">
                <a:solidFill>
                  <a:schemeClr val="tx1"/>
                </a:solidFill>
                <a:latin typeface="+mn-lt"/>
                <a:ea typeface="+mn-ea"/>
                <a:cs typeface="+mn-cs"/>
              </a:rPr>
              <a:t>‘insert name’</a:t>
            </a:r>
            <a:r>
              <a:rPr lang="en-GB" sz="1200" kern="1200" baseline="0" dirty="0">
                <a:solidFill>
                  <a:schemeClr val="tx1"/>
                </a:solidFill>
                <a:latin typeface="+mn-lt"/>
                <a:ea typeface="+mn-ea"/>
                <a:cs typeface="+mn-cs"/>
              </a:rPr>
              <a:t> and I’m here on behalf of the National Apprenticeship Service, part of the Department for Education, to talk to you about traineeships.</a:t>
            </a:r>
          </a:p>
          <a:p>
            <a:pPr marL="171450" indent="-171450">
              <a:buFont typeface="Arial" panose="020B0604020202020204" pitchFamily="34" charset="0"/>
              <a:buChar char="•"/>
            </a:pPr>
            <a:endParaRPr lang="en-GB" sz="1200"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latin typeface="+mn-lt"/>
                <a:ea typeface="+mn-ea"/>
                <a:cs typeface="+mn-cs"/>
              </a:rPr>
              <a:t>Traineeships have really changed over the last few years</a:t>
            </a:r>
          </a:p>
          <a:p>
            <a:pPr marL="171450" indent="-171450">
              <a:buFont typeface="Arial" panose="020B0604020202020204" pitchFamily="34" charset="0"/>
              <a:buChar char="•"/>
            </a:pPr>
            <a:endParaRPr lang="en-GB" sz="1200"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latin typeface="+mn-lt"/>
                <a:ea typeface="+mn-ea"/>
                <a:cs typeface="+mn-cs"/>
              </a:rPr>
              <a:t>Although some of you may already know what you’re planning to do when you leave school, what we are talking about today is important so that you keep your options open.</a:t>
            </a:r>
          </a:p>
          <a:p>
            <a:pPr marL="171450" indent="-171450">
              <a:buFont typeface="Arial" panose="020B0604020202020204" pitchFamily="34" charset="0"/>
              <a:buChar char="•"/>
            </a:pPr>
            <a:endParaRPr lang="en-GB" sz="1200"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latin typeface="+mn-lt"/>
                <a:ea typeface="+mn-ea"/>
                <a:cs typeface="+mn-cs"/>
              </a:rPr>
              <a:t>And for anyone who hasn’t quite decided what they want to do next when they leave school, I hope today will be really useful in helping you to understand your options.</a:t>
            </a:r>
          </a:p>
          <a:p>
            <a:endParaRPr lang="en-GB" sz="1200"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0990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There is a programme called a Traineeship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Traineeships are education and training programmes, run by colleges and training providers, that prepare young people aged 16 to 24 to progress onto an apprenticeship, employment or further learning like a college course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They are made up of three main parts: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English and maths support (if you need it)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Employability skills and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Work experience with a local employer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Traineeships can last anywhere between 6 weeks and 12 months, depending on how the training provider best feels the course can support you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Typically however, they tend to last less than 6 months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 Government have recently announced that they will provide £1,000 to employers for every traineeship they offer, and they will triple the number of places available for young people to be able to start a traineeship, hopefully providing more opportunities for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5148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You will be supported throughout your traineeship by a Training Provider/College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They will give you:</a:t>
            </a:r>
          </a:p>
          <a:p>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dirty="0"/>
              <a:t>- Training to prepare you for work including CV writing and what to expect in the workplace</a:t>
            </a:r>
            <a:br>
              <a:rPr lang="en-GB" dirty="0"/>
            </a:br>
            <a:endParaRPr lang="en-GB" dirty="0"/>
          </a:p>
          <a:p>
            <a:pPr marL="0" indent="0">
              <a:buFont typeface="Arial" panose="020B0604020202020204" pitchFamily="34" charset="0"/>
              <a:buNone/>
            </a:pPr>
            <a:r>
              <a:rPr lang="en-GB" dirty="0"/>
              <a:t>- Support to improve your English and maths if you need it</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 They will also help you to organise your work experience placement with an employer</a:t>
            </a:r>
            <a:br>
              <a:rPr lang="en-GB" dirty="0"/>
            </a:br>
            <a:r>
              <a:rPr lang="en-GB" dirty="0"/>
              <a:t>  They will spend time with you to work out what you are interested in and the type of employer that might suit you best, and will then help to set this up</a:t>
            </a:r>
          </a:p>
          <a:p>
            <a:pPr marL="0" indent="0">
              <a:buFont typeface="Arial" panose="020B0604020202020204" pitchFamily="34" charset="0"/>
              <a:buNone/>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 The provider and employer will come up with a joint plan for how they can best support you through the traineeship, which will then help to determine the length of your traineeship</a:t>
            </a:r>
            <a:endParaRPr lang="en-GB" dirty="0"/>
          </a:p>
          <a:p>
            <a:pPr marL="171450" indent="-171450">
              <a:buFont typeface="Arial" panose="020B0604020202020204" pitchFamily="34" charset="0"/>
              <a:buChar cha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 There are a wide variety of companies and organisations that provide Traineeships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Some will be really well known names from the high street, and other businesses might be organisations and charities that you haven’t heard of before</a:t>
            </a:r>
          </a:p>
          <a:p>
            <a:endParaRPr lang="en-GB" dirty="0"/>
          </a:p>
          <a:p>
            <a:pPr marL="171450" indent="-171450">
              <a:buFont typeface="Arial" panose="020B0604020202020204" pitchFamily="34" charset="0"/>
              <a:buChar char="•"/>
            </a:pPr>
            <a:endParaRPr lang="en-GB" dirty="0"/>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7730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When your placement begins with the employer, they will also support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They will ensure that you receive:</a:t>
            </a:r>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A </a:t>
            </a:r>
            <a:r>
              <a:rPr lang="en-GB" dirty="0"/>
              <a:t>high-quality work placement of at least 70 hours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An interview for an apprenticeship or job if available, or an exit interview with written feedback</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 programmes can be tailored to meet your needs or those of the business and local labour market</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Giving you quality work experience on site learning about that industry and job role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7134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Traineeships provide the opportunity for you to build your CV with local and national employers.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This allows you to learn about the business and the industry, which is really valuable to show your future employer.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See how Scott has progressed, after only four weeks, with his traineeship at Millwall Football Club</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mn-lt"/>
                <a:ea typeface="+mn-ea"/>
                <a:cs typeface="+mn-cs"/>
              </a:rPr>
              <a:t>Presenter notes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Ensure that the film is working. This can be downloaded and embedded from https://vimeo.com/222357782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00802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As Scott mentioned before, a traineeship is provided to young people for free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Employers are not required to pay you for taking part in a traineeship, however, some may support you with expenses such as transport and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Depending upon your circumstances, you maybe eligible for further financial support through your training provider, such as </a:t>
            </a:r>
            <a:r>
              <a:rPr lang="en-GB" dirty="0">
                <a:solidFill>
                  <a:schemeClr val="tx2"/>
                </a:solidFill>
              </a:rPr>
              <a:t>support for travel, childcare costs or if any extra support is required due to a disability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solidFill>
                <a:schemeClr val="tx2"/>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schemeClr val="tx2"/>
                </a:solidFill>
              </a:rPr>
              <a:t>You may also receive support from your local Jobcentre Plus if you are eligible for work benefits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746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At the end of your Traineeship programme, each young person is guaranteed a job interview. This doesn’t necessarily mean that the employer has a vacancy, but they will practice what it is like to have an interview with you.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See how </a:t>
            </a:r>
            <a:r>
              <a:rPr lang="en-GB" sz="1200" kern="1200" dirty="0" err="1">
                <a:solidFill>
                  <a:schemeClr val="tx1"/>
                </a:solidFill>
                <a:effectLst/>
                <a:latin typeface="+mn-lt"/>
                <a:ea typeface="+mn-ea"/>
                <a:cs typeface="+mn-cs"/>
              </a:rPr>
              <a:t>Rukhsar</a:t>
            </a:r>
            <a:r>
              <a:rPr lang="en-GB" sz="1200" kern="1200" dirty="0">
                <a:solidFill>
                  <a:schemeClr val="tx1"/>
                </a:solidFill>
                <a:effectLst/>
                <a:latin typeface="+mn-lt"/>
                <a:ea typeface="+mn-ea"/>
                <a:cs typeface="+mn-cs"/>
              </a:rPr>
              <a:t> used her traineeship to progress onto an apprenticeship</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mn-lt"/>
                <a:ea typeface="+mn-ea"/>
                <a:cs typeface="+mn-cs"/>
              </a:rPr>
              <a:t>Presenter notes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Ensure that the film is working. This can be downloaded and embedded from https://vimeo.com/221742256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950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There are a wide variety of traineeships available, with programmes available in numerous sectors and industries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With sport, media, finance, business admin, health, hairdressing, catering, IT, and many more, doing a traineeship could find you gaining valuable work experience in a sector that interests you. You will learn hands on and contribute to the team whilst learning about the role involved</a:t>
            </a:r>
          </a:p>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8</a:t>
            </a:fld>
            <a:endParaRPr lang="en-US"/>
          </a:p>
        </p:txBody>
      </p:sp>
    </p:spTree>
    <p:extLst>
      <p:ext uri="{BB962C8B-B14F-4D97-AF65-F5344CB8AC3E}">
        <p14:creationId xmlns:p14="http://schemas.microsoft.com/office/powerpoint/2010/main" val="479502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If you are a young person who is: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not currently in full-time employment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has little work experience;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are aged 16 to 24 and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qualified up to Level 3 (A levels or equivalent)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and could be ‘work ready’ within 6 months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then a traineeship could be for you!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There are a few different ways that you can look for a traineeship</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There is a website that you can use called Find a traineeship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Visit </a:t>
            </a:r>
            <a:r>
              <a:rPr lang="en-GB" sz="1200" u="sng" kern="1200" dirty="0">
                <a:solidFill>
                  <a:schemeClr val="tx1"/>
                </a:solidFill>
                <a:effectLst/>
                <a:latin typeface="+mn-lt"/>
                <a:ea typeface="+mn-ea"/>
                <a:cs typeface="+mn-cs"/>
                <a:hlinkClick r:id="rId3"/>
              </a:rPr>
              <a:t>https://www.gov.uk/find-traineeship</a:t>
            </a:r>
            <a:r>
              <a:rPr lang="en-GB" sz="1200" kern="1200" dirty="0">
                <a:solidFill>
                  <a:schemeClr val="tx1"/>
                </a:solidFill>
                <a:effectLst/>
                <a:latin typeface="+mn-lt"/>
                <a:ea typeface="+mn-ea"/>
                <a:cs typeface="+mn-cs"/>
              </a:rPr>
              <a:t> and enter in your location and interests to see what is available near you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1022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schemeClr val="tx2"/>
                </a:solidFill>
              </a:rPr>
              <a:t>However, not all </a:t>
            </a:r>
            <a:r>
              <a:rPr lang="en-GB" sz="1200" kern="1200" dirty="0">
                <a:solidFill>
                  <a:schemeClr val="tx1"/>
                </a:solidFill>
                <a:effectLst/>
                <a:latin typeface="+mn-lt"/>
                <a:ea typeface="+mn-ea"/>
                <a:cs typeface="+mn-cs"/>
              </a:rPr>
              <a:t>traineeships are listed on this site and so it is important that you look elsewhere also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r>
              <a:rPr lang="en-GB" dirty="0">
                <a:solidFill>
                  <a:schemeClr val="tx2"/>
                </a:solidFill>
              </a:rPr>
              <a:t>There are lots of other places that you could look to find a traineeship:</a:t>
            </a:r>
          </a:p>
          <a:p>
            <a:endParaRPr lang="en-GB" dirty="0">
              <a:solidFill>
                <a:schemeClr val="tx2"/>
              </a:solidFill>
            </a:endParaRPr>
          </a:p>
          <a:p>
            <a:pPr marL="171450" indent="-171450">
              <a:buFont typeface="Arial" panose="020B0604020202020204" pitchFamily="34" charset="0"/>
              <a:buChar char="•"/>
            </a:pPr>
            <a:r>
              <a:rPr lang="en-GB" dirty="0">
                <a:solidFill>
                  <a:schemeClr val="tx2"/>
                </a:solidFill>
              </a:rPr>
              <a:t>Ask your local college or training provider</a:t>
            </a:r>
          </a:p>
          <a:p>
            <a:pPr marL="171450" indent="-171450">
              <a:buFont typeface="Arial" panose="020B0604020202020204" pitchFamily="34" charset="0"/>
              <a:buChar char="•"/>
            </a:pPr>
            <a:endParaRPr lang="en-GB" dirty="0">
              <a:solidFill>
                <a:schemeClr val="tx2"/>
              </a:solidFill>
            </a:endParaRPr>
          </a:p>
          <a:p>
            <a:pPr marL="171450" indent="-171450">
              <a:buFont typeface="Arial" panose="020B0604020202020204" pitchFamily="34" charset="0"/>
              <a:buChar char="•"/>
            </a:pPr>
            <a:r>
              <a:rPr lang="en-GB" dirty="0">
                <a:solidFill>
                  <a:schemeClr val="tx2"/>
                </a:solidFill>
              </a:rPr>
              <a:t>Speaking to your school careers advisers if you’re 16 to 18 years old</a:t>
            </a:r>
          </a:p>
          <a:p>
            <a:pPr marL="171450" indent="-171450">
              <a:buFont typeface="Arial" panose="020B0604020202020204" pitchFamily="34" charset="0"/>
              <a:buChar char="•"/>
            </a:pPr>
            <a:endParaRPr lang="en-GB" dirty="0">
              <a:solidFill>
                <a:schemeClr val="tx2"/>
              </a:solidFill>
            </a:endParaRPr>
          </a:p>
          <a:p>
            <a:pPr marL="171450" indent="-171450">
              <a:buFont typeface="Arial" panose="020B0604020202020204" pitchFamily="34" charset="0"/>
              <a:buChar char="•"/>
            </a:pPr>
            <a:r>
              <a:rPr lang="en-GB" dirty="0">
                <a:solidFill>
                  <a:schemeClr val="tx2"/>
                </a:solidFill>
              </a:rPr>
              <a:t>Speak to your Jobcentre Plus adviser if you’re in receipt of benefits</a:t>
            </a:r>
          </a:p>
          <a:p>
            <a:pPr marL="171450" indent="-171450">
              <a:buFont typeface="Arial" panose="020B0604020202020204" pitchFamily="34" charset="0"/>
              <a:buChar char="•"/>
            </a:pPr>
            <a:endParaRPr lang="en-GB" dirty="0">
              <a:solidFill>
                <a:schemeClr val="tx2"/>
              </a:solidFill>
            </a:endParaRPr>
          </a:p>
          <a:p>
            <a:pPr marL="171450" indent="-171450">
              <a:buFont typeface="Arial" panose="020B0604020202020204" pitchFamily="34" charset="0"/>
              <a:buChar char="•"/>
            </a:pPr>
            <a:r>
              <a:rPr lang="en-GB" dirty="0">
                <a:solidFill>
                  <a:schemeClr val="tx2"/>
                </a:solidFill>
              </a:rPr>
              <a:t>Get in touch with the National Careers Service</a:t>
            </a:r>
          </a:p>
          <a:p>
            <a:pPr marL="171450" indent="-171450">
              <a:buFont typeface="Arial" panose="020B0604020202020204" pitchFamily="34" charset="0"/>
              <a:buChar char="•"/>
            </a:pPr>
            <a:endParaRPr lang="en-GB" dirty="0">
              <a:solidFill>
                <a:schemeClr val="tx2"/>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There is also more information available at </a:t>
            </a:r>
            <a:r>
              <a:rPr lang="en-GB" sz="1200" u="sng" kern="1200" dirty="0">
                <a:solidFill>
                  <a:schemeClr val="tx1"/>
                </a:solidFill>
                <a:effectLst/>
                <a:latin typeface="+mn-lt"/>
                <a:ea typeface="+mn-ea"/>
                <a:cs typeface="+mn-cs"/>
                <a:hlinkClick r:id="rId3"/>
              </a:rPr>
              <a:t>https://www.gov.uk/traineeships</a:t>
            </a:r>
            <a:r>
              <a:rPr lang="en-GB" sz="1200" kern="1200" dirty="0">
                <a:solidFill>
                  <a:schemeClr val="tx1"/>
                </a:solidFill>
                <a:effectLst/>
                <a:latin typeface="+mn-lt"/>
                <a:ea typeface="+mn-ea"/>
                <a:cs typeface="+mn-cs"/>
              </a:rPr>
              <a:t> </a:t>
            </a:r>
          </a:p>
          <a:p>
            <a:pPr marL="0" indent="0">
              <a:buFont typeface="Arial" panose="020B0604020202020204" pitchFamily="34" charset="0"/>
              <a:buNone/>
            </a:pPr>
            <a:endParaRPr lang="en-GB" dirty="0">
              <a:solidFill>
                <a:schemeClr val="tx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Presenter notes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Please find out from your local training provider network which local providers offer traineeships and replace this slide with useful local information if you can.</a:t>
            </a:r>
          </a:p>
          <a:p>
            <a:endParaRPr lang="en-US" b="1" dirty="0">
              <a:solidFill>
                <a:schemeClr val="bg1">
                  <a:lumMod val="50000"/>
                </a:schemeClr>
              </a:solidFill>
              <a:latin typeface="Lato" panose="020F0502020204030203" pitchFamily="34" charset="0"/>
              <a:ea typeface="Lato" panose="020F0502020204030203" pitchFamily="34" charset="0"/>
              <a:cs typeface="Lato" panose="020F0502020204030203" pitchFamily="34" charset="0"/>
            </a:endParaRPr>
          </a:p>
          <a:p>
            <a:br>
              <a:rPr lang="en-US" b="1" dirty="0">
                <a:solidFill>
                  <a:schemeClr val="bg1">
                    <a:lumMod val="50000"/>
                  </a:schemeClr>
                </a:solidFill>
                <a:latin typeface="Lato" panose="020F0502020204030203" pitchFamily="34" charset="0"/>
                <a:ea typeface="Lato" panose="020F0502020204030203" pitchFamily="34" charset="0"/>
                <a:cs typeface="Lato" panose="020F0502020204030203" pitchFamily="34" charset="0"/>
              </a:rPr>
            </a:br>
            <a:endParaRPr lang="en-US" b="1" dirty="0">
              <a:solidFill>
                <a:schemeClr val="accent5"/>
              </a:solidFill>
              <a:latin typeface="Lato" panose="020F0502020204030203" pitchFamily="34" charset="0"/>
              <a:ea typeface="Lato" panose="020F0502020204030203" pitchFamily="34" charset="0"/>
              <a:cs typeface="Lato" panose="020F0502020204030203" pitchFamily="34" charset="0"/>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7495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Once you have completed a traineeship, you may then be ready to move onto an apprenticeship.</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Intermediate level apprenticeships (level 2) are equivalent to five good GCSE passes</a:t>
            </a:r>
            <a:br>
              <a:rPr lang="en-GB" dirty="0"/>
            </a:br>
            <a:endParaRPr lang="en-GB" dirty="0"/>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They are a great way to take the first step in starting your future career</a:t>
            </a:r>
            <a:br>
              <a:rPr lang="en-GB" sz="1200" b="0" i="0" u="none" strike="noStrike" kern="1200" dirty="0">
                <a:solidFill>
                  <a:schemeClr val="tx1"/>
                </a:solidFill>
                <a:effectLst/>
                <a:latin typeface="+mn-lt"/>
                <a:ea typeface="+mn-ea"/>
                <a:cs typeface="+mn-cs"/>
              </a:rPr>
            </a:b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As an intermediate apprentice, you will be paid a salary whilst studying towards qualifications and also gaining valuable workplace experience</a:t>
            </a:r>
            <a:br>
              <a:rPr lang="en-GB" sz="1200" b="0" i="0" u="none" strike="noStrike" kern="1200" dirty="0">
                <a:solidFill>
                  <a:schemeClr val="tx1"/>
                </a:solidFill>
                <a:effectLst/>
                <a:latin typeface="+mn-lt"/>
                <a:ea typeface="+mn-ea"/>
                <a:cs typeface="+mn-cs"/>
              </a:rPr>
            </a:b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Entry requirements for intermediate apprenticeships vary, with some employers asking for two or more GCSEs, although you may not need any formal qualifications. </a:t>
            </a:r>
          </a:p>
          <a:p>
            <a:pPr marL="171450" indent="-171450">
              <a:buFont typeface="Arial" panose="020B0604020202020204" pitchFamily="34" charset="0"/>
              <a:buChar char="•"/>
            </a:pPr>
            <a:endParaRPr lang="en-GB" sz="1200" b="0" i="0" u="none" strike="noStrike"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If you don’t have GCSEs in English and maths, you are usually required to take qualifications in these subjects as part of the apprenticeship through a programme called Functional Skills</a:t>
            </a:r>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84121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We hope that this session has been useful for you today</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There is lots of support out there to help to guide you into the right choice for you</a:t>
            </a:r>
          </a:p>
          <a:p>
            <a:pPr marL="0" indent="0">
              <a:buFont typeface="Arial" panose="020B0604020202020204" pitchFamily="34" charset="0"/>
              <a:buNone/>
            </a:pPr>
            <a:endParaRPr lang="en-GB" sz="1200" b="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You can contact the National Apprenticeship Service helpline or follow their social media</a:t>
            </a:r>
          </a:p>
          <a:p>
            <a:pPr marL="0" indent="0">
              <a:buFont typeface="Arial" panose="020B0604020202020204" pitchFamily="34" charset="0"/>
              <a:buNone/>
            </a:pPr>
            <a:endParaRPr lang="en-GB" sz="1200" b="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baseline="0" dirty="0">
                <a:solidFill>
                  <a:schemeClr val="tx1"/>
                </a:solidFill>
                <a:effectLst/>
                <a:latin typeface="+mn-lt"/>
                <a:ea typeface="+mn-ea"/>
                <a:cs typeface="+mn-cs"/>
              </a:rPr>
              <a:t>Remember you can also contact the National Careers Service</a:t>
            </a:r>
          </a:p>
          <a:p>
            <a:endParaRPr lang="en-GB" dirty="0"/>
          </a:p>
          <a:p>
            <a:r>
              <a:rPr lang="en-GB" b="1" dirty="0"/>
              <a:t>Presenter notes:</a:t>
            </a:r>
          </a:p>
          <a:p>
            <a:r>
              <a:rPr lang="en-GB" b="1" dirty="0"/>
              <a:t>Face to face - Hand out any appropriate</a:t>
            </a:r>
            <a:r>
              <a:rPr lang="en-GB" b="1" baseline="0" dirty="0"/>
              <a:t> </a:t>
            </a:r>
            <a:r>
              <a:rPr lang="en-GB" b="1" dirty="0"/>
              <a:t>collateral or close session</a:t>
            </a:r>
          </a:p>
          <a:p>
            <a:endParaRPr lang="en-GB" dirty="0"/>
          </a:p>
          <a:p>
            <a:endParaRPr lang="en-GB" dirty="0"/>
          </a:p>
        </p:txBody>
      </p:sp>
      <p:sp>
        <p:nvSpPr>
          <p:cNvPr id="4" name="Header Placeholder 3"/>
          <p:cNvSpPr>
            <a:spLocks noGrp="1"/>
          </p:cNvSpPr>
          <p:nvPr>
            <p:ph type="hdr" sz="quarter" idx="10"/>
          </p:nvPr>
        </p:nvSpPr>
        <p:spPr/>
        <p:txBody>
          <a:bodyPr/>
          <a:lstStyle/>
          <a:p>
            <a:r>
              <a:rPr lang="en-GB"/>
              <a:t>Apprenticeship Support and Knowledge in Schools (ASK)</a:t>
            </a:r>
          </a:p>
        </p:txBody>
      </p:sp>
      <p:sp>
        <p:nvSpPr>
          <p:cNvPr id="5" name="Slide Number Placeholder 4"/>
          <p:cNvSpPr>
            <a:spLocks noGrp="1"/>
          </p:cNvSpPr>
          <p:nvPr>
            <p:ph type="sldNum" sz="quarter" idx="11"/>
          </p:nvPr>
        </p:nvSpPr>
        <p:spPr/>
        <p:txBody>
          <a:bodyPr/>
          <a:lstStyle/>
          <a:p>
            <a:fld id="{0365A29D-C0B9-41C6-BEC0-29DFAAEEA45B}" type="slidenum">
              <a:rPr lang="en-GB" smtClean="0"/>
              <a:pPr/>
              <a:t>12</a:t>
            </a:fld>
            <a:endParaRPr lang="en-GB"/>
          </a:p>
        </p:txBody>
      </p:sp>
    </p:spTree>
    <p:extLst>
      <p:ext uri="{BB962C8B-B14F-4D97-AF65-F5344CB8AC3E}">
        <p14:creationId xmlns:p14="http://schemas.microsoft.com/office/powerpoint/2010/main" val="14715934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If you would like to continue learning about traineeships or other vocational pathways such as apprenticeships, there are some brilliant resources available on the Amazing Apprenticeships website.</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200" b="0" i="0" u="none" strike="noStrike" kern="1200" baseline="0" dirty="0">
              <a:solidFill>
                <a:schemeClr val="tx1"/>
              </a:solidFill>
              <a:latin typeface="+mn-lt"/>
              <a:ea typeface="+mn-ea"/>
              <a:cs typeface="+mn-cs"/>
            </a:endParaRP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Go to www.amazingapprenticeships.com</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endParaRPr lang="en-GB" sz="1200" b="0" i="0" u="none" strike="noStrike" kern="1200" baseline="0" dirty="0">
              <a:solidFill>
                <a:schemeClr val="tx1"/>
              </a:solidFill>
              <a:latin typeface="+mn-lt"/>
              <a:ea typeface="+mn-ea"/>
              <a:cs typeface="+mn-cs"/>
            </a:endParaRP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The web address is showing on the screen now so please make a note of it</a:t>
            </a:r>
          </a:p>
          <a:p>
            <a:endParaRPr lang="en-GB" dirty="0"/>
          </a:p>
          <a:p>
            <a:endParaRPr lang="en-GB" dirty="0"/>
          </a:p>
        </p:txBody>
      </p:sp>
      <p:sp>
        <p:nvSpPr>
          <p:cNvPr id="4" name="Header Placeholder 3"/>
          <p:cNvSpPr>
            <a:spLocks noGrp="1"/>
          </p:cNvSpPr>
          <p:nvPr>
            <p:ph type="hdr" sz="quarter" idx="10"/>
          </p:nvPr>
        </p:nvSpPr>
        <p:spPr/>
        <p:txBody>
          <a:bodyPr/>
          <a:lstStyle/>
          <a:p>
            <a:r>
              <a:rPr lang="en-GB"/>
              <a:t>Apprenticeship Support and Knowledge in Schools (ASK)</a:t>
            </a:r>
          </a:p>
        </p:txBody>
      </p:sp>
      <p:sp>
        <p:nvSpPr>
          <p:cNvPr id="5" name="Slide Number Placeholder 4"/>
          <p:cNvSpPr>
            <a:spLocks noGrp="1"/>
          </p:cNvSpPr>
          <p:nvPr>
            <p:ph type="sldNum" sz="quarter" idx="11"/>
          </p:nvPr>
        </p:nvSpPr>
        <p:spPr/>
        <p:txBody>
          <a:bodyPr/>
          <a:lstStyle/>
          <a:p>
            <a:fld id="{0365A29D-C0B9-41C6-BEC0-29DFAAEEA45B}" type="slidenum">
              <a:rPr lang="en-GB" smtClean="0"/>
              <a:pPr/>
              <a:t>13</a:t>
            </a:fld>
            <a:endParaRPr lang="en-GB"/>
          </a:p>
        </p:txBody>
      </p:sp>
    </p:spTree>
    <p:extLst>
      <p:ext uri="{BB962C8B-B14F-4D97-AF65-F5344CB8AC3E}">
        <p14:creationId xmlns:p14="http://schemas.microsoft.com/office/powerpoint/2010/main" val="2340294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Traineeships provide the opportunity for you to build your CV with local and national employers.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This allows you to learn about the business and the industry, which is really valuable to show your future employer.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See how Scott has progressed, after only four weeks, with his traineeship at Millwall Football Club</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mn-lt"/>
                <a:ea typeface="+mn-ea"/>
                <a:cs typeface="+mn-cs"/>
              </a:rPr>
              <a:t>Presenter notes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Ensure that the film is working. This can be downloaded and embedded from https://vimeo.com/222357782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35224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At the end of your Traineeship programme, each young person is guaranteed a job interview. This doesn’t necessarily mean that the employer has a vacancy, but they will practice what it is like to have an interview with you.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See how </a:t>
            </a:r>
            <a:r>
              <a:rPr lang="en-GB" sz="1200" kern="1200" dirty="0" err="1">
                <a:solidFill>
                  <a:schemeClr val="tx1"/>
                </a:solidFill>
                <a:effectLst/>
                <a:latin typeface="+mn-lt"/>
                <a:ea typeface="+mn-ea"/>
                <a:cs typeface="+mn-cs"/>
              </a:rPr>
              <a:t>Rukhsar</a:t>
            </a:r>
            <a:r>
              <a:rPr lang="en-GB" sz="1200" kern="1200" dirty="0">
                <a:solidFill>
                  <a:schemeClr val="tx1"/>
                </a:solidFill>
                <a:effectLst/>
                <a:latin typeface="+mn-lt"/>
                <a:ea typeface="+mn-ea"/>
                <a:cs typeface="+mn-cs"/>
              </a:rPr>
              <a:t> used her traineeship to progress onto an apprenticeship</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mn-lt"/>
                <a:ea typeface="+mn-ea"/>
                <a:cs typeface="+mn-cs"/>
              </a:rPr>
              <a:t>Presenter notes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Ensure that the film is working. This can be downloaded and embedded from https://vimeo.com/221742256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98024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a:t>Click to edit </a:t>
            </a:r>
            <a:br>
              <a:rPr lang="en-US"/>
            </a:br>
            <a:r>
              <a:rPr lang="en-US"/>
              <a:t>Master title style</a:t>
            </a:r>
            <a:endParaRPr lang="en-GB"/>
          </a:p>
        </p:txBody>
      </p:sp>
      <p:sp>
        <p:nvSpPr>
          <p:cNvPr id="6" name="Rectangle 5">
            <a:extLst>
              <a:ext uri="{FF2B5EF4-FFF2-40B4-BE49-F238E27FC236}">
                <a16:creationId xmlns:a16="http://schemas.microsoft.com/office/drawing/2014/main" id="{8096E83E-6D83-4395-8329-FD3E12CA78B8}"/>
              </a:ext>
            </a:extLst>
          </p:cNvPr>
          <p:cNvSpPr/>
          <p:nvPr userDrawn="1"/>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F0351B5-9947-4020-B29C-676E604778E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6285" y="5809227"/>
            <a:ext cx="1411941" cy="911090"/>
          </a:xfrm>
          <a:prstGeom prst="rect">
            <a:avLst/>
          </a:prstGeom>
        </p:spPr>
      </p:pic>
      <p:pic>
        <p:nvPicPr>
          <p:cNvPr id="8" name="Picture 7">
            <a:extLst>
              <a:ext uri="{FF2B5EF4-FFF2-40B4-BE49-F238E27FC236}">
                <a16:creationId xmlns:a16="http://schemas.microsoft.com/office/drawing/2014/main" id="{A73A8215-1CDB-4C08-A782-F2C8B144CEC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220595" y="69956"/>
            <a:ext cx="1753292" cy="597408"/>
          </a:xfrm>
          <a:prstGeom prst="rect">
            <a:avLst/>
          </a:prstGeom>
        </p:spPr>
      </p:pic>
    </p:spTree>
    <p:extLst>
      <p:ext uri="{BB962C8B-B14F-4D97-AF65-F5344CB8AC3E}">
        <p14:creationId xmlns:p14="http://schemas.microsoft.com/office/powerpoint/2010/main" val="87989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76256" y="349434"/>
            <a:ext cx="1823262" cy="576350"/>
          </a:xfrm>
          <a:prstGeom prst="rect">
            <a:avLst/>
          </a:prstGeom>
        </p:spPr>
      </p:pic>
      <p:pic>
        <p:nvPicPr>
          <p:cNvPr id="9" name="Picture 8">
            <a:extLst>
              <a:ext uri="{FF2B5EF4-FFF2-40B4-BE49-F238E27FC236}">
                <a16:creationId xmlns:a16="http://schemas.microsoft.com/office/drawing/2014/main" id="{5F0351B5-9947-4020-B29C-676E604778E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1781" y="5878068"/>
            <a:ext cx="1411941" cy="911090"/>
          </a:xfrm>
          <a:prstGeom prst="rect">
            <a:avLst/>
          </a:prstGeom>
        </p:spPr>
      </p:pic>
      <p:sp>
        <p:nvSpPr>
          <p:cNvPr id="10" name="Rectangle 9">
            <a:extLst>
              <a:ext uri="{FF2B5EF4-FFF2-40B4-BE49-F238E27FC236}">
                <a16:creationId xmlns:a16="http://schemas.microsoft.com/office/drawing/2014/main" id="{457D45EB-91FE-4B84-ACB6-E41A9C902A6E}"/>
              </a:ext>
            </a:extLst>
          </p:cNvPr>
          <p:cNvSpPr/>
          <p:nvPr userDrawn="1"/>
        </p:nvSpPr>
        <p:spPr>
          <a:xfrm>
            <a:off x="0" y="6720317"/>
            <a:ext cx="9144000" cy="137683"/>
          </a:xfrm>
          <a:prstGeom prst="rect">
            <a:avLst/>
          </a:prstGeom>
          <a:solidFill>
            <a:srgbClr val="2F8FD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9093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a:p>
        </p:txBody>
      </p:sp>
      <p:sp>
        <p:nvSpPr>
          <p:cNvPr id="2" name="Footer Placeholder 1"/>
          <p:cNvSpPr>
            <a:spLocks noGrp="1"/>
          </p:cNvSpPr>
          <p:nvPr>
            <p:ph type="ftr" sz="quarter" idx="15"/>
          </p:nvPr>
        </p:nvSpPr>
        <p:spPr/>
        <p:txBody>
          <a:bodyPr/>
          <a:lstStyle/>
          <a:p>
            <a:pPr>
              <a:defRPr/>
            </a:pPr>
            <a:r>
              <a:rPr lang="en-GB"/>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910584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email">
            <a:alphaModFix/>
            <a:extLst>
              <a:ext uri="{28A0092B-C50C-407E-A947-70E740481C1C}">
                <a14:useLocalDpi xmlns:a14="http://schemas.microsoft.com/office/drawing/2010/main"/>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276791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email">
            <a:alphaModFix/>
            <a:extLst>
              <a:ext uri="{28A0092B-C50C-407E-A947-70E740481C1C}">
                <a14:useLocalDpi xmlns:a14="http://schemas.microsoft.com/office/drawing/2010/main"/>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343132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568403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533746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3427635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3397098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479027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7497340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497295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a:p>
        </p:txBody>
      </p:sp>
    </p:spTree>
    <p:extLst>
      <p:ext uri="{BB962C8B-B14F-4D97-AF65-F5344CB8AC3E}">
        <p14:creationId xmlns:p14="http://schemas.microsoft.com/office/powerpoint/2010/main" val="5909012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jpeg"/><Relationship Id="rId5" Type="http://schemas.openxmlformats.org/officeDocument/2006/relationships/image" Target="../media/image7.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xml"/><Relationship Id="rId7" Type="http://schemas.openxmlformats.org/officeDocument/2006/relationships/image" Target="../media/image12.svg"/><Relationship Id="rId12" Type="http://schemas.openxmlformats.org/officeDocument/2006/relationships/image" Target="../media/image9.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notesSlide" Target="../notesSlides/notesSlide2.xml"/><Relationship Id="rId9" Type="http://schemas.openxmlformats.org/officeDocument/2006/relationships/image" Target="../media/image14.sv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slideLayout" Target="../slideLayouts/slideLayout1.xml"/><Relationship Id="rId7" Type="http://schemas.openxmlformats.org/officeDocument/2006/relationships/image" Target="../media/image2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0.svg"/><Relationship Id="rId11" Type="http://schemas.openxmlformats.org/officeDocument/2006/relationships/image" Target="../media/image9.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notesSlide" Target="../notesSlides/notesSlide4.xml"/><Relationship Id="rId9"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microsoft.com/office/2007/relationships/media" Target="../media/media5.m4a"/><Relationship Id="rId7" Type="http://schemas.openxmlformats.org/officeDocument/2006/relationships/image" Target="../media/image25.jpeg"/><Relationship Id="rId2" Type="http://schemas.openxmlformats.org/officeDocument/2006/relationships/video" Target="https://player.vimeo.com/video/222357782?app_id=122963" TargetMode="External"/><Relationship Id="rId1" Type="http://schemas.openxmlformats.org/officeDocument/2006/relationships/tags" Target="../tags/tag1.xml"/><Relationship Id="rId6" Type="http://schemas.openxmlformats.org/officeDocument/2006/relationships/notesSlide" Target="../notesSlides/notesSlide5.xml"/><Relationship Id="rId5" Type="http://schemas.openxmlformats.org/officeDocument/2006/relationships/slideLayout" Target="../slideLayouts/slideLayout1.xml"/><Relationship Id="rId4" Type="http://schemas.openxmlformats.org/officeDocument/2006/relationships/audio" Target="../media/media5.m4a"/></Relationships>
</file>

<file path=ppt/slides/_rels/slide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slideLayout" Target="../slideLayouts/slideLayout1.xml"/><Relationship Id="rId7" Type="http://schemas.openxmlformats.org/officeDocument/2006/relationships/image" Target="../media/image28.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9.png"/><Relationship Id="rId4" Type="http://schemas.openxmlformats.org/officeDocument/2006/relationships/notesSlide" Target="../notesSlides/notesSlide6.xml"/><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32.svg"/><Relationship Id="rId3" Type="http://schemas.microsoft.com/office/2007/relationships/media" Target="../media/media7.m4a"/><Relationship Id="rId7" Type="http://schemas.openxmlformats.org/officeDocument/2006/relationships/image" Target="../media/image31.png"/><Relationship Id="rId2" Type="http://schemas.openxmlformats.org/officeDocument/2006/relationships/video" Target="https://player.vimeo.com/video/221742256?app_id=122963" TargetMode="External"/><Relationship Id="rId1" Type="http://schemas.openxmlformats.org/officeDocument/2006/relationships/tags" Target="../tags/tag2.xml"/><Relationship Id="rId6" Type="http://schemas.openxmlformats.org/officeDocument/2006/relationships/notesSlide" Target="../notesSlides/notesSlide7.xml"/><Relationship Id="rId5" Type="http://schemas.openxmlformats.org/officeDocument/2006/relationships/slideLayout" Target="../slideLayouts/slideLayout1.xml"/><Relationship Id="rId10" Type="http://schemas.openxmlformats.org/officeDocument/2006/relationships/image" Target="../media/image9.png"/><Relationship Id="rId4" Type="http://schemas.openxmlformats.org/officeDocument/2006/relationships/audio" Target="../media/media7.m4a"/><Relationship Id="rId9" Type="http://schemas.openxmlformats.org/officeDocument/2006/relationships/image" Target="../media/image33.jpeg"/></Relationships>
</file>

<file path=ppt/slides/_rels/slide8.xml.rels><?xml version="1.0" encoding="UTF-8" standalone="yes"?>
<Relationships xmlns="http://schemas.openxmlformats.org/package/2006/relationships"><Relationship Id="rId8" Type="http://schemas.openxmlformats.org/officeDocument/2006/relationships/image" Target="../media/image37.svg"/><Relationship Id="rId13" Type="http://schemas.openxmlformats.org/officeDocument/2006/relationships/image" Target="../media/image42.png"/><Relationship Id="rId18" Type="http://schemas.openxmlformats.org/officeDocument/2006/relationships/image" Target="../media/image47.svg"/><Relationship Id="rId26" Type="http://schemas.openxmlformats.org/officeDocument/2006/relationships/image" Target="../media/image55.svg"/><Relationship Id="rId3" Type="http://schemas.openxmlformats.org/officeDocument/2006/relationships/slideLayout" Target="../slideLayouts/slideLayout1.xml"/><Relationship Id="rId21" Type="http://schemas.openxmlformats.org/officeDocument/2006/relationships/image" Target="../media/image50.png"/><Relationship Id="rId34" Type="http://schemas.openxmlformats.org/officeDocument/2006/relationships/image" Target="../media/image63.svg"/><Relationship Id="rId7" Type="http://schemas.openxmlformats.org/officeDocument/2006/relationships/image" Target="../media/image36.png"/><Relationship Id="rId12" Type="http://schemas.openxmlformats.org/officeDocument/2006/relationships/image" Target="../media/image41.svg"/><Relationship Id="rId17" Type="http://schemas.openxmlformats.org/officeDocument/2006/relationships/image" Target="../media/image46.png"/><Relationship Id="rId25" Type="http://schemas.openxmlformats.org/officeDocument/2006/relationships/image" Target="../media/image54.png"/><Relationship Id="rId33" Type="http://schemas.openxmlformats.org/officeDocument/2006/relationships/image" Target="../media/image62.png"/><Relationship Id="rId2" Type="http://schemas.openxmlformats.org/officeDocument/2006/relationships/audio" Target="../media/media8.m4a"/><Relationship Id="rId16" Type="http://schemas.openxmlformats.org/officeDocument/2006/relationships/image" Target="../media/image45.svg"/><Relationship Id="rId20" Type="http://schemas.openxmlformats.org/officeDocument/2006/relationships/image" Target="../media/image49.svg"/><Relationship Id="rId29" Type="http://schemas.openxmlformats.org/officeDocument/2006/relationships/image" Target="../media/image58.png"/><Relationship Id="rId1" Type="http://schemas.microsoft.com/office/2007/relationships/media" Target="../media/media8.m4a"/><Relationship Id="rId6" Type="http://schemas.openxmlformats.org/officeDocument/2006/relationships/image" Target="../media/image35.svg"/><Relationship Id="rId11" Type="http://schemas.openxmlformats.org/officeDocument/2006/relationships/image" Target="../media/image40.png"/><Relationship Id="rId24" Type="http://schemas.openxmlformats.org/officeDocument/2006/relationships/image" Target="../media/image53.svg"/><Relationship Id="rId32" Type="http://schemas.openxmlformats.org/officeDocument/2006/relationships/image" Target="../media/image61.svg"/><Relationship Id="rId5" Type="http://schemas.openxmlformats.org/officeDocument/2006/relationships/image" Target="../media/image34.png"/><Relationship Id="rId15" Type="http://schemas.openxmlformats.org/officeDocument/2006/relationships/image" Target="../media/image44.png"/><Relationship Id="rId23" Type="http://schemas.openxmlformats.org/officeDocument/2006/relationships/image" Target="../media/image52.png"/><Relationship Id="rId28" Type="http://schemas.openxmlformats.org/officeDocument/2006/relationships/image" Target="../media/image57.svg"/><Relationship Id="rId10" Type="http://schemas.openxmlformats.org/officeDocument/2006/relationships/image" Target="../media/image39.svg"/><Relationship Id="rId19" Type="http://schemas.openxmlformats.org/officeDocument/2006/relationships/image" Target="../media/image48.png"/><Relationship Id="rId31" Type="http://schemas.openxmlformats.org/officeDocument/2006/relationships/image" Target="../media/image60.png"/><Relationship Id="rId4" Type="http://schemas.openxmlformats.org/officeDocument/2006/relationships/notesSlide" Target="../notesSlides/notesSlide8.xml"/><Relationship Id="rId9" Type="http://schemas.openxmlformats.org/officeDocument/2006/relationships/image" Target="../media/image38.png"/><Relationship Id="rId14" Type="http://schemas.openxmlformats.org/officeDocument/2006/relationships/image" Target="../media/image43.svg"/><Relationship Id="rId22" Type="http://schemas.openxmlformats.org/officeDocument/2006/relationships/image" Target="../media/image51.svg"/><Relationship Id="rId27" Type="http://schemas.openxmlformats.org/officeDocument/2006/relationships/image" Target="../media/image56.png"/><Relationship Id="rId30" Type="http://schemas.openxmlformats.org/officeDocument/2006/relationships/image" Target="../media/image59.svg"/><Relationship Id="rId35"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66.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69.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8.gif"/><Relationship Id="rId5" Type="http://schemas.openxmlformats.org/officeDocument/2006/relationships/image" Target="../media/image67.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72.sv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1.png"/><Relationship Id="rId5" Type="http://schemas.openxmlformats.org/officeDocument/2006/relationships/image" Target="../media/image70.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75.jpe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6.png"/><Relationship Id="rId5" Type="http://schemas.openxmlformats.org/officeDocument/2006/relationships/image" Target="../media/image75.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video" Target="https://player.vimeo.com/video/222357782?app_id=122963" TargetMode="Externa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video" Target="https://player.vimeo.com/video/221742256?app_id=122963" TargetMode="External"/><Relationship Id="rId6" Type="http://schemas.openxmlformats.org/officeDocument/2006/relationships/image" Target="../media/image33.jpeg"/><Relationship Id="rId5" Type="http://schemas.openxmlformats.org/officeDocument/2006/relationships/image" Target="../media/image32.sv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ellow painted wall">
            <a:extLst>
              <a:ext uri="{FF2B5EF4-FFF2-40B4-BE49-F238E27FC236}">
                <a16:creationId xmlns:a16="http://schemas.microsoft.com/office/drawing/2014/main" id="{7230F91E-C88A-4051-9A3D-FF0F34C1237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379413"/>
            <a:ext cx="9144000" cy="6099175"/>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6822566D-A47A-4212-930B-0DA420382163}"/>
              </a:ext>
            </a:extLst>
          </p:cNvPr>
          <p:cNvSpPr txBox="1">
            <a:spLocks/>
          </p:cNvSpPr>
          <p:nvPr/>
        </p:nvSpPr>
        <p:spPr>
          <a:xfrm>
            <a:off x="350722" y="2723071"/>
            <a:ext cx="8793272" cy="677108"/>
          </a:xfrm>
          <a:prstGeom prst="rect">
            <a:avLst/>
          </a:prstGeom>
          <a:ln>
            <a:noFill/>
          </a:ln>
        </p:spPr>
        <p:txBody>
          <a:bodyPr vert="horz" wrap="square" lIns="0" tIns="0" rIns="0" bIns="0" rtlCol="0" anchor="t" anchorCtr="0">
            <a:spAutoFit/>
          </a:bodyPr>
          <a:lstStyle>
            <a:lvl1pPr algn="l" defTabSz="914400" rtl="0" eaLnBrk="1" latinLnBrk="0" hangingPunct="1">
              <a:spcBef>
                <a:spcPct val="0"/>
              </a:spcBef>
              <a:buNone/>
              <a:defRPr sz="2600" b="1" kern="1200">
                <a:ln>
                  <a:noFill/>
                </a:ln>
                <a:solidFill>
                  <a:srgbClr val="E16D22"/>
                </a:solidFill>
                <a:latin typeface="Arial" pitchFamily="34" charset="0"/>
                <a:ea typeface="+mj-ea"/>
                <a:cs typeface="Arial"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2"/>
                </a:solidFill>
                <a:effectLst>
                  <a:outerShdw blurRad="50800" dist="38100" dir="2700000" algn="tl" rotWithShape="0">
                    <a:prstClr val="black">
                      <a:alpha val="40000"/>
                    </a:prstClr>
                  </a:outerShdw>
                </a:effectLst>
                <a:uLnTx/>
                <a:uFillTx/>
                <a:latin typeface="Arial" pitchFamily="34" charset="0"/>
                <a:ea typeface="+mj-ea"/>
                <a:cs typeface="Arial" pitchFamily="34" charset="0"/>
              </a:rPr>
              <a:t>An Introduction to Traineeships</a:t>
            </a:r>
          </a:p>
        </p:txBody>
      </p:sp>
      <p:sp>
        <p:nvSpPr>
          <p:cNvPr id="2" name="Rectangle 1">
            <a:extLst>
              <a:ext uri="{FF2B5EF4-FFF2-40B4-BE49-F238E27FC236}">
                <a16:creationId xmlns:a16="http://schemas.microsoft.com/office/drawing/2014/main" id="{63CF8BC3-91AE-4E98-BC01-F9FE425DC07C}"/>
              </a:ext>
            </a:extLst>
          </p:cNvPr>
          <p:cNvSpPr/>
          <p:nvPr/>
        </p:nvSpPr>
        <p:spPr>
          <a:xfrm>
            <a:off x="175361" y="2417114"/>
            <a:ext cx="8793272" cy="1489166"/>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Rectangle 7">
            <a:extLst>
              <a:ext uri="{FF2B5EF4-FFF2-40B4-BE49-F238E27FC236}">
                <a16:creationId xmlns:a16="http://schemas.microsoft.com/office/drawing/2014/main" id="{086D252F-84BE-49CD-B516-404D85C48D15}"/>
              </a:ext>
            </a:extLst>
          </p:cNvPr>
          <p:cNvSpPr/>
          <p:nvPr/>
        </p:nvSpPr>
        <p:spPr>
          <a:xfrm>
            <a:off x="-3" y="5653432"/>
            <a:ext cx="9144000"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5AF85F22-E25A-4437-ABD9-8C83DFFA044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6285" y="5809227"/>
            <a:ext cx="1411941" cy="911090"/>
          </a:xfrm>
          <a:prstGeom prst="rect">
            <a:avLst/>
          </a:prstGeom>
        </p:spPr>
      </p:pic>
      <p:sp>
        <p:nvSpPr>
          <p:cNvPr id="10" name="Rectangle 9">
            <a:extLst>
              <a:ext uri="{FF2B5EF4-FFF2-40B4-BE49-F238E27FC236}">
                <a16:creationId xmlns:a16="http://schemas.microsoft.com/office/drawing/2014/main" id="{72E2A8CF-3C63-4112-BB5F-691505E51EC8}"/>
              </a:ext>
            </a:extLst>
          </p:cNvPr>
          <p:cNvSpPr/>
          <p:nvPr/>
        </p:nvSpPr>
        <p:spPr>
          <a:xfrm>
            <a:off x="0" y="0"/>
            <a:ext cx="9230497"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0154818C-03A3-4476-AA6C-EB45BDDB6CF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948134" y="69956"/>
            <a:ext cx="3025753" cy="1030980"/>
          </a:xfrm>
          <a:prstGeom prst="rect">
            <a:avLst/>
          </a:prstGeom>
        </p:spPr>
      </p:pic>
      <p:pic>
        <p:nvPicPr>
          <p:cNvPr id="3" name="Audio 2">
            <a:hlinkClick r:id="" action="ppaction://media"/>
            <a:extLst>
              <a:ext uri="{FF2B5EF4-FFF2-40B4-BE49-F238E27FC236}">
                <a16:creationId xmlns:a16="http://schemas.microsoft.com/office/drawing/2014/main" id="{684B402E-28A7-41C4-8A1F-02C0595890D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32076331"/>
      </p:ext>
    </p:extLst>
  </p:cSld>
  <p:clrMapOvr>
    <a:masterClrMapping/>
  </p:clrMapOvr>
  <mc:AlternateContent xmlns:mc="http://schemas.openxmlformats.org/markup-compatibility/2006">
    <mc:Choice xmlns:p14="http://schemas.microsoft.com/office/powerpoint/2010/main" Requires="p14">
      <p:transition spd="slow" p14:dur="1600" advTm="32797">
        <p:blinds dir="vert"/>
      </p:transition>
    </mc:Choice>
    <mc:Fallback>
      <p:transition spd="slow" advTm="327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400110"/>
          </a:xfrm>
          <a:ln>
            <a:solidFill>
              <a:schemeClr val="bg1"/>
            </a:solidFill>
          </a:ln>
        </p:spPr>
        <p:txBody>
          <a:bodyPr/>
          <a:lstStyle/>
          <a:p>
            <a:r>
              <a:rPr lang="en-GB">
                <a:solidFill>
                  <a:srgbClr val="2F8FD1"/>
                </a:solidFill>
              </a:rPr>
              <a:t>What is a traineeship?</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7" name="Picture 6" descr="A group of people sitting at a table&#10;&#10;Description automatically generated">
            <a:extLst>
              <a:ext uri="{FF2B5EF4-FFF2-40B4-BE49-F238E27FC236}">
                <a16:creationId xmlns:a16="http://schemas.microsoft.com/office/drawing/2014/main" id="{C4968BD5-1E66-449E-8E40-80B0AC0C43A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9532" y="1203089"/>
            <a:ext cx="6664716" cy="4451822"/>
          </a:xfrm>
          <a:prstGeom prst="rect">
            <a:avLst/>
          </a:prstGeom>
        </p:spPr>
      </p:pic>
      <p:sp>
        <p:nvSpPr>
          <p:cNvPr id="8" name="Title 1">
            <a:extLst>
              <a:ext uri="{FF2B5EF4-FFF2-40B4-BE49-F238E27FC236}">
                <a16:creationId xmlns:a16="http://schemas.microsoft.com/office/drawing/2014/main" id="{F5AB5B99-BA23-4089-A5B9-41EB3D47AC61}"/>
              </a:ext>
            </a:extLst>
          </p:cNvPr>
          <p:cNvSpPr txBox="1">
            <a:spLocks/>
          </p:cNvSpPr>
          <p:nvPr/>
        </p:nvSpPr>
        <p:spPr>
          <a:xfrm>
            <a:off x="7374253" y="1006302"/>
            <a:ext cx="1520485" cy="400110"/>
          </a:xfrm>
          <a:prstGeom prst="rect">
            <a:avLst/>
          </a:prstGeom>
          <a:ln>
            <a:solidFill>
              <a:schemeClr val="bg1"/>
            </a:solidFill>
          </a:ln>
        </p:spPr>
        <p:txBody>
          <a:bodyPr vert="horz" wrap="square" lIns="0" tIns="0" rIns="0" bIns="0" rtlCol="0" anchor="t" anchorCtr="0">
            <a:spAutoFit/>
          </a:bodyPr>
          <a:lstStyle>
            <a:lvl1pPr algn="l" defTabSz="914400" rtl="0" eaLnBrk="1" latinLnBrk="0" hangingPunct="1">
              <a:spcBef>
                <a:spcPct val="0"/>
              </a:spcBef>
              <a:buNone/>
              <a:defRPr sz="2600" b="1" kern="1200">
                <a:ln>
                  <a:noFill/>
                </a:ln>
                <a:solidFill>
                  <a:srgbClr val="E16D22"/>
                </a:solidFill>
                <a:latin typeface="Arial" pitchFamily="34" charset="0"/>
                <a:ea typeface="+mj-ea"/>
                <a:cs typeface="Arial" pitchFamily="34" charset="0"/>
              </a:defRPr>
            </a:lvl1pPr>
          </a:lstStyle>
          <a:p>
            <a:r>
              <a:rPr lang="en-GB">
                <a:solidFill>
                  <a:schemeClr val="accent5"/>
                </a:solidFill>
              </a:rPr>
              <a:t>16 to 24</a:t>
            </a:r>
          </a:p>
        </p:txBody>
      </p:sp>
      <p:pic>
        <p:nvPicPr>
          <p:cNvPr id="12" name="Graphic 11">
            <a:extLst>
              <a:ext uri="{FF2B5EF4-FFF2-40B4-BE49-F238E27FC236}">
                <a16:creationId xmlns:a16="http://schemas.microsoft.com/office/drawing/2014/main" id="{FDA87553-BA3F-4BB4-AF59-5565E98B97B6}"/>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263983" y="1619842"/>
            <a:ext cx="1387720" cy="1387720"/>
          </a:xfrm>
          <a:prstGeom prst="rect">
            <a:avLst/>
          </a:prstGeom>
        </p:spPr>
      </p:pic>
      <p:pic>
        <p:nvPicPr>
          <p:cNvPr id="13" name="Graphic 12">
            <a:extLst>
              <a:ext uri="{FF2B5EF4-FFF2-40B4-BE49-F238E27FC236}">
                <a16:creationId xmlns:a16="http://schemas.microsoft.com/office/drawing/2014/main" id="{9F33D4C9-1192-4BB9-A048-602A6FB4B57A}"/>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7374253" y="3231274"/>
            <a:ext cx="1387720" cy="1387720"/>
          </a:xfrm>
          <a:prstGeom prst="rect">
            <a:avLst/>
          </a:prstGeom>
        </p:spPr>
      </p:pic>
      <p:pic>
        <p:nvPicPr>
          <p:cNvPr id="14" name="Graphic 13">
            <a:extLst>
              <a:ext uri="{FF2B5EF4-FFF2-40B4-BE49-F238E27FC236}">
                <a16:creationId xmlns:a16="http://schemas.microsoft.com/office/drawing/2014/main" id="{B726E387-F133-48DB-BF00-17F1E2C30DC1}"/>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7467792" y="4842706"/>
            <a:ext cx="1183911" cy="1183911"/>
          </a:xfrm>
          <a:prstGeom prst="rect">
            <a:avLst/>
          </a:prstGeom>
        </p:spPr>
      </p:pic>
      <p:pic>
        <p:nvPicPr>
          <p:cNvPr id="3" name="Audio 2">
            <a:hlinkClick r:id="" action="ppaction://media"/>
            <a:extLst>
              <a:ext uri="{FF2B5EF4-FFF2-40B4-BE49-F238E27FC236}">
                <a16:creationId xmlns:a16="http://schemas.microsoft.com/office/drawing/2014/main" id="{BBCAE714-E064-400E-A159-76864CCB373D}"/>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818060148"/>
      </p:ext>
    </p:extLst>
  </p:cSld>
  <p:clrMapOvr>
    <a:masterClrMapping/>
  </p:clrMapOvr>
  <mc:AlternateContent xmlns:mc="http://schemas.openxmlformats.org/markup-compatibility/2006">
    <mc:Choice xmlns:p14="http://schemas.microsoft.com/office/powerpoint/2010/main" Requires="p14">
      <p:transition spd="slow" p14:dur="2000" advTm="69669"/>
    </mc:Choice>
    <mc:Fallback>
      <p:transition spd="slow" advTm="696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1" y="368660"/>
            <a:ext cx="7015303" cy="800219"/>
          </a:xfrm>
          <a:ln>
            <a:solidFill>
              <a:schemeClr val="bg1"/>
            </a:solidFill>
          </a:ln>
        </p:spPr>
        <p:txBody>
          <a:bodyPr/>
          <a:lstStyle/>
          <a:p>
            <a:r>
              <a:rPr lang="en-GB">
                <a:solidFill>
                  <a:srgbClr val="2F8FD1"/>
                </a:solidFill>
              </a:rPr>
              <a:t>What support will you get from the </a:t>
            </a:r>
            <a:br>
              <a:rPr lang="en-GB">
                <a:solidFill>
                  <a:srgbClr val="2F8FD1"/>
                </a:solidFill>
              </a:rPr>
            </a:br>
            <a:r>
              <a:rPr lang="en-GB">
                <a:solidFill>
                  <a:srgbClr val="2F8FD1"/>
                </a:solidFill>
              </a:rPr>
              <a:t>Training Provider or College?</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1026" name="Picture 2" descr="Volunteer opportunities for teens | TARGETcareers">
            <a:extLst>
              <a:ext uri="{FF2B5EF4-FFF2-40B4-BE49-F238E27FC236}">
                <a16:creationId xmlns:a16="http://schemas.microsoft.com/office/drawing/2014/main" id="{54108217-8BC3-4A40-AD99-8371A20AE649}"/>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 y="1614917"/>
            <a:ext cx="5570951" cy="20426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Get Your Teenager To Study For Math - Kids Learning HQ">
            <a:extLst>
              <a:ext uri="{FF2B5EF4-FFF2-40B4-BE49-F238E27FC236}">
                <a16:creationId xmlns:a16="http://schemas.microsoft.com/office/drawing/2014/main" id="{66554B8D-259E-4516-AA86-989ECC579D45}"/>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851712" y="1614917"/>
            <a:ext cx="1905000" cy="2543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E8C3AAA-4282-4371-999D-3CC6EEEDA915}"/>
              </a:ext>
            </a:extLst>
          </p:cNvPr>
          <p:cNvSpPr txBox="1"/>
          <p:nvPr/>
        </p:nvSpPr>
        <p:spPr>
          <a:xfrm>
            <a:off x="228599" y="3886200"/>
            <a:ext cx="7015303" cy="1569660"/>
          </a:xfrm>
          <a:prstGeom prst="rect">
            <a:avLst/>
          </a:prstGeom>
          <a:noFill/>
        </p:spPr>
        <p:txBody>
          <a:bodyPr wrap="square" rtlCol="0">
            <a:spAutoFit/>
          </a:bodyPr>
          <a:lstStyle/>
          <a:p>
            <a:pPr marL="285750" indent="-285750">
              <a:buFont typeface="Wingdings" panose="05000000000000000000" pitchFamily="2" charset="2"/>
              <a:buChar char="ü"/>
            </a:pPr>
            <a:r>
              <a:rPr lang="en-GB" sz="2400">
                <a:solidFill>
                  <a:schemeClr val="tx2"/>
                </a:solidFill>
              </a:rPr>
              <a:t>Training to prepare you for work</a:t>
            </a:r>
          </a:p>
          <a:p>
            <a:pPr marL="285750" indent="-285750">
              <a:buFont typeface="Wingdings" panose="05000000000000000000" pitchFamily="2" charset="2"/>
              <a:buChar char="ü"/>
            </a:pPr>
            <a:r>
              <a:rPr lang="en-GB" sz="2400">
                <a:solidFill>
                  <a:schemeClr val="tx2"/>
                </a:solidFill>
              </a:rPr>
              <a:t>Help with applying for jobs </a:t>
            </a:r>
          </a:p>
          <a:p>
            <a:pPr marL="285750" indent="-285750">
              <a:buFont typeface="Wingdings" panose="05000000000000000000" pitchFamily="2" charset="2"/>
              <a:buChar char="ü"/>
            </a:pPr>
            <a:r>
              <a:rPr lang="en-GB" sz="2400">
                <a:solidFill>
                  <a:schemeClr val="tx2"/>
                </a:solidFill>
              </a:rPr>
              <a:t>Support to prepare your CV</a:t>
            </a:r>
          </a:p>
          <a:p>
            <a:pPr marL="285750" indent="-285750">
              <a:buFont typeface="Wingdings" panose="05000000000000000000" pitchFamily="2" charset="2"/>
              <a:buChar char="ü"/>
            </a:pPr>
            <a:r>
              <a:rPr lang="en-GB" sz="2400">
                <a:solidFill>
                  <a:schemeClr val="tx2"/>
                </a:solidFill>
              </a:rPr>
              <a:t>Support to improve your English and maths</a:t>
            </a:r>
          </a:p>
        </p:txBody>
      </p:sp>
      <p:pic>
        <p:nvPicPr>
          <p:cNvPr id="6" name="Audio 5">
            <a:hlinkClick r:id="" action="ppaction://media"/>
            <a:extLst>
              <a:ext uri="{FF2B5EF4-FFF2-40B4-BE49-F238E27FC236}">
                <a16:creationId xmlns:a16="http://schemas.microsoft.com/office/drawing/2014/main" id="{13CE0C3D-B12F-48C5-ABE3-ED9814737E2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894256144"/>
      </p:ext>
    </p:extLst>
  </p:cSld>
  <p:clrMapOvr>
    <a:masterClrMapping/>
  </p:clrMapOvr>
  <mc:AlternateContent xmlns:mc="http://schemas.openxmlformats.org/markup-compatibility/2006">
    <mc:Choice xmlns:p14="http://schemas.microsoft.com/office/powerpoint/2010/main" Requires="p14">
      <p:transition spd="slow" p14:dur="2000" advTm="71341"/>
    </mc:Choice>
    <mc:Fallback>
      <p:transition spd="slow" advTm="71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800219"/>
          </a:xfrm>
          <a:ln>
            <a:solidFill>
              <a:schemeClr val="bg1"/>
            </a:solidFill>
          </a:ln>
        </p:spPr>
        <p:txBody>
          <a:bodyPr/>
          <a:lstStyle/>
          <a:p>
            <a:r>
              <a:rPr lang="en-GB">
                <a:solidFill>
                  <a:srgbClr val="2F8FD1"/>
                </a:solidFill>
              </a:rPr>
              <a:t>What support will you get from the Company?</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grpSp>
        <p:nvGrpSpPr>
          <p:cNvPr id="6" name="Group 5">
            <a:extLst>
              <a:ext uri="{FF2B5EF4-FFF2-40B4-BE49-F238E27FC236}">
                <a16:creationId xmlns:a16="http://schemas.microsoft.com/office/drawing/2014/main" id="{C65C4E3B-EF2D-4440-A790-1499B1406B3F}"/>
              </a:ext>
            </a:extLst>
          </p:cNvPr>
          <p:cNvGrpSpPr/>
          <p:nvPr/>
        </p:nvGrpSpPr>
        <p:grpSpPr>
          <a:xfrm>
            <a:off x="425546" y="1784536"/>
            <a:ext cx="2238242" cy="2160062"/>
            <a:chOff x="2153001" y="2996952"/>
            <a:chExt cx="1618261" cy="1636436"/>
          </a:xfrm>
        </p:grpSpPr>
        <p:sp>
          <p:nvSpPr>
            <p:cNvPr id="7" name="Rectangle 6">
              <a:extLst>
                <a:ext uri="{FF2B5EF4-FFF2-40B4-BE49-F238E27FC236}">
                  <a16:creationId xmlns:a16="http://schemas.microsoft.com/office/drawing/2014/main" id="{C1FB8127-4B18-4705-B80B-94C1B01CC2C4}"/>
                </a:ext>
              </a:extLst>
            </p:cNvPr>
            <p:cNvSpPr/>
            <p:nvPr/>
          </p:nvSpPr>
          <p:spPr>
            <a:xfrm>
              <a:off x="2153002" y="2996952"/>
              <a:ext cx="1618260" cy="1636436"/>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4A7C74AC-D878-4FA8-A12E-E8341205CD41}"/>
                </a:ext>
              </a:extLst>
            </p:cNvPr>
            <p:cNvGrpSpPr/>
            <p:nvPr/>
          </p:nvGrpSpPr>
          <p:grpSpPr>
            <a:xfrm>
              <a:off x="2153001" y="3207481"/>
              <a:ext cx="1618260" cy="1344043"/>
              <a:chOff x="1996986" y="1651346"/>
              <a:chExt cx="924031" cy="776328"/>
            </a:xfrm>
          </p:grpSpPr>
          <p:sp>
            <p:nvSpPr>
              <p:cNvPr id="9" name="Oval 8">
                <a:extLst>
                  <a:ext uri="{FF2B5EF4-FFF2-40B4-BE49-F238E27FC236}">
                    <a16:creationId xmlns:a16="http://schemas.microsoft.com/office/drawing/2014/main" id="{4BA4F50B-A7E5-495B-A759-BBB766F71BE6}"/>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EC8CC9A-3BDC-4652-B696-FC8FDB5FA8B4}"/>
                  </a:ext>
                </a:extLst>
              </p:cNvPr>
              <p:cNvSpPr txBox="1"/>
              <p:nvPr/>
            </p:nvSpPr>
            <p:spPr>
              <a:xfrm>
                <a:off x="1996986" y="2246222"/>
                <a:ext cx="924031" cy="181452"/>
              </a:xfrm>
              <a:prstGeom prst="rect">
                <a:avLst/>
              </a:prstGeom>
              <a:noFill/>
            </p:spPr>
            <p:txBody>
              <a:bodyPr wrap="square" rtlCol="0">
                <a:spAutoFit/>
              </a:bodyPr>
              <a:lstStyle/>
              <a:p>
                <a:pPr algn="ctr">
                  <a:lnSpc>
                    <a:spcPct val="130000"/>
                  </a:lnSpc>
                </a:pPr>
                <a:r>
                  <a:rPr lang="en-US">
                    <a:solidFill>
                      <a:srgbClr val="2F8FD1"/>
                    </a:solidFill>
                    <a:latin typeface="Lato" panose="020F0502020204030203" pitchFamily="34" charset="0"/>
                    <a:ea typeface="Lato" panose="020F0502020204030203" pitchFamily="34" charset="0"/>
                    <a:cs typeface="Lato" panose="020F0502020204030203" pitchFamily="34" charset="0"/>
                  </a:rPr>
                  <a:t>Work placement</a:t>
                </a:r>
              </a:p>
            </p:txBody>
          </p:sp>
        </p:grpSp>
      </p:grpSp>
      <p:grpSp>
        <p:nvGrpSpPr>
          <p:cNvPr id="12" name="Group 11">
            <a:extLst>
              <a:ext uri="{FF2B5EF4-FFF2-40B4-BE49-F238E27FC236}">
                <a16:creationId xmlns:a16="http://schemas.microsoft.com/office/drawing/2014/main" id="{E3C912F8-7F96-49BF-A876-6BF93AC18716}"/>
              </a:ext>
            </a:extLst>
          </p:cNvPr>
          <p:cNvGrpSpPr/>
          <p:nvPr/>
        </p:nvGrpSpPr>
        <p:grpSpPr>
          <a:xfrm>
            <a:off x="3305456" y="1784536"/>
            <a:ext cx="2238242" cy="2160062"/>
            <a:chOff x="2153001" y="2996952"/>
            <a:chExt cx="1618261" cy="1636436"/>
          </a:xfrm>
        </p:grpSpPr>
        <p:sp>
          <p:nvSpPr>
            <p:cNvPr id="13" name="Rectangle 12">
              <a:extLst>
                <a:ext uri="{FF2B5EF4-FFF2-40B4-BE49-F238E27FC236}">
                  <a16:creationId xmlns:a16="http://schemas.microsoft.com/office/drawing/2014/main" id="{E8CECD47-2F67-4C79-ADED-139E6CC02353}"/>
                </a:ext>
              </a:extLst>
            </p:cNvPr>
            <p:cNvSpPr/>
            <p:nvPr/>
          </p:nvSpPr>
          <p:spPr>
            <a:xfrm>
              <a:off x="2153002" y="2996952"/>
              <a:ext cx="1618260" cy="1636436"/>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34D6D249-2ACE-4562-976B-0AC60BF9B943}"/>
                </a:ext>
              </a:extLst>
            </p:cNvPr>
            <p:cNvGrpSpPr/>
            <p:nvPr/>
          </p:nvGrpSpPr>
          <p:grpSpPr>
            <a:xfrm>
              <a:off x="2153001" y="3207481"/>
              <a:ext cx="1618260" cy="1344043"/>
              <a:chOff x="1996986" y="1651346"/>
              <a:chExt cx="924031" cy="776328"/>
            </a:xfrm>
          </p:grpSpPr>
          <p:sp>
            <p:nvSpPr>
              <p:cNvPr id="15" name="Oval 14">
                <a:extLst>
                  <a:ext uri="{FF2B5EF4-FFF2-40B4-BE49-F238E27FC236}">
                    <a16:creationId xmlns:a16="http://schemas.microsoft.com/office/drawing/2014/main" id="{95E70750-69AD-4C08-AD9C-8CE80DF4F86D}"/>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FCA47BB-C68D-4E4E-BB06-265157D9D559}"/>
                  </a:ext>
                </a:extLst>
              </p:cNvPr>
              <p:cNvSpPr txBox="1"/>
              <p:nvPr/>
            </p:nvSpPr>
            <p:spPr>
              <a:xfrm>
                <a:off x="1996986" y="2246222"/>
                <a:ext cx="924031" cy="181452"/>
              </a:xfrm>
              <a:prstGeom prst="rect">
                <a:avLst/>
              </a:prstGeom>
              <a:noFill/>
            </p:spPr>
            <p:txBody>
              <a:bodyPr wrap="square" rtlCol="0">
                <a:spAutoFit/>
              </a:bodyPr>
              <a:lstStyle/>
              <a:p>
                <a:pPr algn="ctr">
                  <a:lnSpc>
                    <a:spcPct val="130000"/>
                  </a:lnSpc>
                </a:pPr>
                <a:r>
                  <a:rPr lang="en-US">
                    <a:solidFill>
                      <a:srgbClr val="2F8FD1"/>
                    </a:solidFill>
                    <a:latin typeface="Lato" panose="020F0502020204030203" pitchFamily="34" charset="0"/>
                    <a:ea typeface="Lato" panose="020F0502020204030203" pitchFamily="34" charset="0"/>
                    <a:cs typeface="Lato" panose="020F0502020204030203" pitchFamily="34" charset="0"/>
                  </a:rPr>
                  <a:t>Interview</a:t>
                </a:r>
              </a:p>
            </p:txBody>
          </p:sp>
        </p:grpSp>
      </p:grpSp>
      <p:grpSp>
        <p:nvGrpSpPr>
          <p:cNvPr id="17" name="Group 16">
            <a:extLst>
              <a:ext uri="{FF2B5EF4-FFF2-40B4-BE49-F238E27FC236}">
                <a16:creationId xmlns:a16="http://schemas.microsoft.com/office/drawing/2014/main" id="{DCD7C67C-D15C-4D9C-ABFE-136F2AF4D330}"/>
              </a:ext>
            </a:extLst>
          </p:cNvPr>
          <p:cNvGrpSpPr/>
          <p:nvPr/>
        </p:nvGrpSpPr>
        <p:grpSpPr>
          <a:xfrm>
            <a:off x="6185369" y="1784536"/>
            <a:ext cx="2238242" cy="2160062"/>
            <a:chOff x="2153001" y="2996952"/>
            <a:chExt cx="1618261" cy="1636436"/>
          </a:xfrm>
        </p:grpSpPr>
        <p:sp>
          <p:nvSpPr>
            <p:cNvPr id="18" name="Rectangle 17">
              <a:extLst>
                <a:ext uri="{FF2B5EF4-FFF2-40B4-BE49-F238E27FC236}">
                  <a16:creationId xmlns:a16="http://schemas.microsoft.com/office/drawing/2014/main" id="{E2166781-E1C3-48A0-9537-74509FEFD3E4}"/>
                </a:ext>
              </a:extLst>
            </p:cNvPr>
            <p:cNvSpPr/>
            <p:nvPr/>
          </p:nvSpPr>
          <p:spPr>
            <a:xfrm>
              <a:off x="2153002" y="2996952"/>
              <a:ext cx="1618260" cy="1636436"/>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67A9984C-82CA-4322-87ED-8D691E3273E5}"/>
                </a:ext>
              </a:extLst>
            </p:cNvPr>
            <p:cNvGrpSpPr/>
            <p:nvPr/>
          </p:nvGrpSpPr>
          <p:grpSpPr>
            <a:xfrm>
              <a:off x="2153001" y="3207481"/>
              <a:ext cx="1618260" cy="1344043"/>
              <a:chOff x="1996986" y="1651346"/>
              <a:chExt cx="924031" cy="776328"/>
            </a:xfrm>
          </p:grpSpPr>
          <p:sp>
            <p:nvSpPr>
              <p:cNvPr id="20" name="Oval 19">
                <a:extLst>
                  <a:ext uri="{FF2B5EF4-FFF2-40B4-BE49-F238E27FC236}">
                    <a16:creationId xmlns:a16="http://schemas.microsoft.com/office/drawing/2014/main" id="{FA98AE86-4D7C-4F5D-8271-0CE4B74ADD34}"/>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6728C971-DA1F-4424-99F6-D6E68B9E3C0C}"/>
                  </a:ext>
                </a:extLst>
              </p:cNvPr>
              <p:cNvSpPr txBox="1"/>
              <p:nvPr/>
            </p:nvSpPr>
            <p:spPr>
              <a:xfrm>
                <a:off x="1996986" y="2246222"/>
                <a:ext cx="924031" cy="181452"/>
              </a:xfrm>
              <a:prstGeom prst="rect">
                <a:avLst/>
              </a:prstGeom>
              <a:noFill/>
            </p:spPr>
            <p:txBody>
              <a:bodyPr wrap="square" rtlCol="0">
                <a:spAutoFit/>
              </a:bodyPr>
              <a:lstStyle/>
              <a:p>
                <a:pPr algn="ctr">
                  <a:lnSpc>
                    <a:spcPct val="130000"/>
                  </a:lnSpc>
                </a:pPr>
                <a:r>
                  <a:rPr lang="en-US">
                    <a:solidFill>
                      <a:srgbClr val="2F8FD1"/>
                    </a:solidFill>
                    <a:latin typeface="Lato" panose="020F0502020204030203" pitchFamily="34" charset="0"/>
                    <a:ea typeface="Lato" panose="020F0502020204030203" pitchFamily="34" charset="0"/>
                    <a:cs typeface="Lato" panose="020F0502020204030203" pitchFamily="34" charset="0"/>
                  </a:rPr>
                  <a:t>Tailored to you</a:t>
                </a:r>
              </a:p>
            </p:txBody>
          </p:sp>
        </p:grpSp>
      </p:grpSp>
      <p:pic>
        <p:nvPicPr>
          <p:cNvPr id="22" name="Graphic 21" descr="City">
            <a:extLst>
              <a:ext uri="{FF2B5EF4-FFF2-40B4-BE49-F238E27FC236}">
                <a16:creationId xmlns:a16="http://schemas.microsoft.com/office/drawing/2014/main" id="{7E862050-1E27-46D7-829D-702C47A7DD91}"/>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26166" y="2349018"/>
            <a:ext cx="914400" cy="914400"/>
          </a:xfrm>
          <a:prstGeom prst="rect">
            <a:avLst/>
          </a:prstGeom>
        </p:spPr>
      </p:pic>
      <p:pic>
        <p:nvPicPr>
          <p:cNvPr id="24" name="Graphic 23" descr="Chat">
            <a:extLst>
              <a:ext uri="{FF2B5EF4-FFF2-40B4-BE49-F238E27FC236}">
                <a16:creationId xmlns:a16="http://schemas.microsoft.com/office/drawing/2014/main" id="{3F290662-BB7E-4CF1-B174-8275DDE1ACB2}"/>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984067" y="2345712"/>
            <a:ext cx="914400" cy="914400"/>
          </a:xfrm>
          <a:prstGeom prst="rect">
            <a:avLst/>
          </a:prstGeom>
        </p:spPr>
      </p:pic>
      <p:pic>
        <p:nvPicPr>
          <p:cNvPr id="26" name="Graphic 25" descr="Fingerprint">
            <a:extLst>
              <a:ext uri="{FF2B5EF4-FFF2-40B4-BE49-F238E27FC236}">
                <a16:creationId xmlns:a16="http://schemas.microsoft.com/office/drawing/2014/main" id="{B6CA8C8F-2636-4E9E-B837-4AEA1B5EC064}"/>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6847289" y="2253823"/>
            <a:ext cx="914400" cy="914400"/>
          </a:xfrm>
          <a:prstGeom prst="rect">
            <a:avLst/>
          </a:prstGeom>
        </p:spPr>
      </p:pic>
      <p:sp>
        <p:nvSpPr>
          <p:cNvPr id="27" name="Right Brace 26">
            <a:extLst>
              <a:ext uri="{FF2B5EF4-FFF2-40B4-BE49-F238E27FC236}">
                <a16:creationId xmlns:a16="http://schemas.microsoft.com/office/drawing/2014/main" id="{B78F1EC9-02A5-4872-A4ED-CBEC32EAD6E5}"/>
              </a:ext>
            </a:extLst>
          </p:cNvPr>
          <p:cNvSpPr/>
          <p:nvPr/>
        </p:nvSpPr>
        <p:spPr>
          <a:xfrm rot="5400000">
            <a:off x="4167715" y="1533455"/>
            <a:ext cx="605118" cy="585121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Rectangle 27">
            <a:extLst>
              <a:ext uri="{FF2B5EF4-FFF2-40B4-BE49-F238E27FC236}">
                <a16:creationId xmlns:a16="http://schemas.microsoft.com/office/drawing/2014/main" id="{BDBA1A27-3209-4C8D-827B-0CA486C0EBA3}"/>
              </a:ext>
            </a:extLst>
          </p:cNvPr>
          <p:cNvSpPr/>
          <p:nvPr/>
        </p:nvSpPr>
        <p:spPr>
          <a:xfrm>
            <a:off x="1866574" y="4800852"/>
            <a:ext cx="5207399" cy="712256"/>
          </a:xfrm>
          <a:prstGeom prst="rect">
            <a:avLst/>
          </a:prstGeom>
          <a:solidFill>
            <a:srgbClr val="74B6F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2"/>
                </a:solidFill>
              </a:rPr>
              <a:t>Supported by the employer</a:t>
            </a:r>
          </a:p>
        </p:txBody>
      </p:sp>
      <p:pic>
        <p:nvPicPr>
          <p:cNvPr id="3" name="Audio 2">
            <a:hlinkClick r:id="" action="ppaction://media"/>
            <a:extLst>
              <a:ext uri="{FF2B5EF4-FFF2-40B4-BE49-F238E27FC236}">
                <a16:creationId xmlns:a16="http://schemas.microsoft.com/office/drawing/2014/main" id="{F2B6A35A-5EC5-4BFB-B756-95D00FC3AB9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998138292"/>
      </p:ext>
    </p:extLst>
  </p:cSld>
  <p:clrMapOvr>
    <a:masterClrMapping/>
  </p:clrMapOvr>
  <mc:AlternateContent xmlns:mc="http://schemas.openxmlformats.org/markup-compatibility/2006">
    <mc:Choice xmlns:p14="http://schemas.microsoft.com/office/powerpoint/2010/main" Requires="p14">
      <p:transition spd="slow" p14:dur="2000" advTm="45195"/>
    </mc:Choice>
    <mc:Fallback>
      <p:transition spd="slow" advTm="45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800219"/>
          </a:xfrm>
          <a:ln>
            <a:solidFill>
              <a:schemeClr val="bg1"/>
            </a:solidFill>
          </a:ln>
        </p:spPr>
        <p:txBody>
          <a:bodyPr/>
          <a:lstStyle/>
          <a:p>
            <a:r>
              <a:rPr lang="en-GB" dirty="0">
                <a:solidFill>
                  <a:srgbClr val="2F8FD1"/>
                </a:solidFill>
              </a:rPr>
              <a:t>What are the benefits of doing a traineeship?</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3" name="Online Media 2" title="Traineeships: Why they work: Millwall">
            <a:hlinkClick r:id="" action="ppaction://media"/>
            <a:extLst>
              <a:ext uri="{FF2B5EF4-FFF2-40B4-BE49-F238E27FC236}">
                <a16:creationId xmlns:a16="http://schemas.microsoft.com/office/drawing/2014/main" id="{E4BCC856-DC45-4551-8BDE-46FAE156DAD9}"/>
              </a:ext>
            </a:extLst>
          </p:cNvPr>
          <p:cNvPicPr>
            <a:picLocks noRot="1" noChangeAspect="1"/>
          </p:cNvPicPr>
          <p:nvPr>
            <a:videoFile r:link="rId2"/>
          </p:nvPr>
        </p:nvPicPr>
        <p:blipFill>
          <a:blip r:embed="rId7"/>
          <a:stretch>
            <a:fillRect/>
          </a:stretch>
        </p:blipFill>
        <p:spPr>
          <a:xfrm>
            <a:off x="599440" y="1396321"/>
            <a:ext cx="8128000" cy="4572000"/>
          </a:xfrm>
          <a:prstGeom prst="rect">
            <a:avLst/>
          </a:prstGeom>
        </p:spPr>
      </p:pic>
      <p:pic>
        <p:nvPicPr>
          <p:cNvPr id="6" name="Audio 5">
            <a:hlinkClick r:id="" action="ppaction://media"/>
            <a:extLst>
              <a:ext uri="{FF2B5EF4-FFF2-40B4-BE49-F238E27FC236}">
                <a16:creationId xmlns:a16="http://schemas.microsoft.com/office/drawing/2014/main" id="{3C07A788-8684-4B0A-A687-1E6FDBA6C815}"/>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456762173"/>
      </p:ext>
    </p:extLst>
  </p:cSld>
  <p:clrMapOvr>
    <a:masterClrMapping/>
  </p:clrMapOvr>
  <mc:AlternateContent xmlns:mc="http://schemas.openxmlformats.org/markup-compatibility/2006">
    <mc:Choice xmlns:p14="http://schemas.microsoft.com/office/powerpoint/2010/main" Requires="p14">
      <p:transition spd="slow" p14:dur="1600" advTm="35768">
        <p:blinds dir="vert"/>
      </p:transition>
    </mc:Choice>
    <mc:Fallback>
      <p:transition spd="slow" advTm="3576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3"/>
                </p:tgtEl>
              </p:cMediaNode>
            </p:video>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audio isNarration="1">
              <p:cMediaNode vol="80000" showWhenStopped="0">
                <p:cTn id="17" fill="hold" display="0">
                  <p:stCondLst>
                    <p:cond delay="indefinite"/>
                  </p:stCondLst>
                  <p:endCondLst>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31660" objId="3"/>
        <p14:pauseEvt time="35372" objId="3"/>
        <p14:stopEvt time="35372" objId="3"/>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400110"/>
          </a:xfrm>
          <a:ln>
            <a:solidFill>
              <a:schemeClr val="bg1"/>
            </a:solidFill>
          </a:ln>
        </p:spPr>
        <p:txBody>
          <a:bodyPr/>
          <a:lstStyle/>
          <a:p>
            <a:r>
              <a:rPr lang="en-GB">
                <a:solidFill>
                  <a:srgbClr val="2F8FD1"/>
                </a:solidFill>
              </a:rPr>
              <a:t>You may get extra support</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grpSp>
        <p:nvGrpSpPr>
          <p:cNvPr id="6" name="Group 5">
            <a:extLst>
              <a:ext uri="{FF2B5EF4-FFF2-40B4-BE49-F238E27FC236}">
                <a16:creationId xmlns:a16="http://schemas.microsoft.com/office/drawing/2014/main" id="{CA7F2342-2978-4812-B4D2-7C60411407D9}"/>
              </a:ext>
            </a:extLst>
          </p:cNvPr>
          <p:cNvGrpSpPr/>
          <p:nvPr/>
        </p:nvGrpSpPr>
        <p:grpSpPr>
          <a:xfrm>
            <a:off x="425546" y="1784536"/>
            <a:ext cx="2238242" cy="2160062"/>
            <a:chOff x="2153001" y="2996952"/>
            <a:chExt cx="1618261" cy="1636436"/>
          </a:xfrm>
        </p:grpSpPr>
        <p:sp>
          <p:nvSpPr>
            <p:cNvPr id="7" name="Rectangle 6">
              <a:extLst>
                <a:ext uri="{FF2B5EF4-FFF2-40B4-BE49-F238E27FC236}">
                  <a16:creationId xmlns:a16="http://schemas.microsoft.com/office/drawing/2014/main" id="{6C169C29-B381-447C-91A2-5BF8CDFE40B5}"/>
                </a:ext>
              </a:extLst>
            </p:cNvPr>
            <p:cNvSpPr/>
            <p:nvPr/>
          </p:nvSpPr>
          <p:spPr>
            <a:xfrm>
              <a:off x="2153002" y="2996952"/>
              <a:ext cx="1618260" cy="1636436"/>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45F5E001-2FE7-4C9B-A8A7-B0C691B4898E}"/>
                </a:ext>
              </a:extLst>
            </p:cNvPr>
            <p:cNvGrpSpPr/>
            <p:nvPr/>
          </p:nvGrpSpPr>
          <p:grpSpPr>
            <a:xfrm>
              <a:off x="2153001" y="3207481"/>
              <a:ext cx="1618260" cy="1344043"/>
              <a:chOff x="1996986" y="1651346"/>
              <a:chExt cx="924031" cy="776328"/>
            </a:xfrm>
          </p:grpSpPr>
          <p:sp>
            <p:nvSpPr>
              <p:cNvPr id="9" name="Oval 8">
                <a:extLst>
                  <a:ext uri="{FF2B5EF4-FFF2-40B4-BE49-F238E27FC236}">
                    <a16:creationId xmlns:a16="http://schemas.microsoft.com/office/drawing/2014/main" id="{1D1A4516-019A-46EA-8050-647F725579ED}"/>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C2B23B7-7383-4374-8EFD-CEDD48AC532C}"/>
                  </a:ext>
                </a:extLst>
              </p:cNvPr>
              <p:cNvSpPr txBox="1"/>
              <p:nvPr/>
            </p:nvSpPr>
            <p:spPr>
              <a:xfrm>
                <a:off x="1996986" y="2246222"/>
                <a:ext cx="924031" cy="181452"/>
              </a:xfrm>
              <a:prstGeom prst="rect">
                <a:avLst/>
              </a:prstGeom>
              <a:noFill/>
            </p:spPr>
            <p:txBody>
              <a:bodyPr wrap="square" rtlCol="0">
                <a:spAutoFit/>
              </a:bodyPr>
              <a:lstStyle/>
              <a:p>
                <a:pPr algn="ctr">
                  <a:lnSpc>
                    <a:spcPct val="130000"/>
                  </a:lnSpc>
                </a:pPr>
                <a:r>
                  <a:rPr lang="en-US">
                    <a:solidFill>
                      <a:srgbClr val="2F8FD1"/>
                    </a:solidFill>
                    <a:latin typeface="Lato" panose="020F0502020204030203" pitchFamily="34" charset="0"/>
                    <a:ea typeface="Lato" panose="020F0502020204030203" pitchFamily="34" charset="0"/>
                    <a:cs typeface="Lato" panose="020F0502020204030203" pitchFamily="34" charset="0"/>
                  </a:rPr>
                  <a:t>Expenses for travel</a:t>
                </a:r>
              </a:p>
            </p:txBody>
          </p:sp>
        </p:grpSp>
      </p:grpSp>
      <p:grpSp>
        <p:nvGrpSpPr>
          <p:cNvPr id="12" name="Group 11">
            <a:extLst>
              <a:ext uri="{FF2B5EF4-FFF2-40B4-BE49-F238E27FC236}">
                <a16:creationId xmlns:a16="http://schemas.microsoft.com/office/drawing/2014/main" id="{A70FFC23-C570-4716-AE54-25064C3A81F9}"/>
              </a:ext>
            </a:extLst>
          </p:cNvPr>
          <p:cNvGrpSpPr/>
          <p:nvPr/>
        </p:nvGrpSpPr>
        <p:grpSpPr>
          <a:xfrm>
            <a:off x="3376677" y="1783392"/>
            <a:ext cx="2238242" cy="2160062"/>
            <a:chOff x="2153001" y="2996952"/>
            <a:chExt cx="1618261" cy="1636436"/>
          </a:xfrm>
        </p:grpSpPr>
        <p:sp>
          <p:nvSpPr>
            <p:cNvPr id="13" name="Rectangle 12">
              <a:extLst>
                <a:ext uri="{FF2B5EF4-FFF2-40B4-BE49-F238E27FC236}">
                  <a16:creationId xmlns:a16="http://schemas.microsoft.com/office/drawing/2014/main" id="{73569294-0F45-4461-8A1B-548B236E1DBE}"/>
                </a:ext>
              </a:extLst>
            </p:cNvPr>
            <p:cNvSpPr/>
            <p:nvPr/>
          </p:nvSpPr>
          <p:spPr>
            <a:xfrm>
              <a:off x="2153002" y="2996952"/>
              <a:ext cx="1618260" cy="1636436"/>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88A690CC-3761-46AB-9A67-9C1B4683BD83}"/>
                </a:ext>
              </a:extLst>
            </p:cNvPr>
            <p:cNvGrpSpPr/>
            <p:nvPr/>
          </p:nvGrpSpPr>
          <p:grpSpPr>
            <a:xfrm>
              <a:off x="2153001" y="3207481"/>
              <a:ext cx="1618260" cy="1344043"/>
              <a:chOff x="1996986" y="1651346"/>
              <a:chExt cx="924031" cy="776328"/>
            </a:xfrm>
          </p:grpSpPr>
          <p:sp>
            <p:nvSpPr>
              <p:cNvPr id="15" name="Oval 14">
                <a:extLst>
                  <a:ext uri="{FF2B5EF4-FFF2-40B4-BE49-F238E27FC236}">
                    <a16:creationId xmlns:a16="http://schemas.microsoft.com/office/drawing/2014/main" id="{C1BDD533-9781-45D3-8740-0A8B879C87F2}"/>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61C042D3-06FE-4DA4-9E7C-1B82B3659FF0}"/>
                  </a:ext>
                </a:extLst>
              </p:cNvPr>
              <p:cNvSpPr txBox="1"/>
              <p:nvPr/>
            </p:nvSpPr>
            <p:spPr>
              <a:xfrm>
                <a:off x="1996986" y="2246222"/>
                <a:ext cx="924031" cy="181452"/>
              </a:xfrm>
              <a:prstGeom prst="rect">
                <a:avLst/>
              </a:prstGeom>
              <a:noFill/>
            </p:spPr>
            <p:txBody>
              <a:bodyPr wrap="square" rtlCol="0">
                <a:spAutoFit/>
              </a:bodyPr>
              <a:lstStyle/>
              <a:p>
                <a:pPr algn="ctr">
                  <a:lnSpc>
                    <a:spcPct val="130000"/>
                  </a:lnSpc>
                </a:pPr>
                <a:r>
                  <a:rPr lang="en-US">
                    <a:solidFill>
                      <a:srgbClr val="2F8FD1"/>
                    </a:solidFill>
                    <a:latin typeface="Lato" panose="020F0502020204030203" pitchFamily="34" charset="0"/>
                    <a:ea typeface="Lato" panose="020F0502020204030203" pitchFamily="34" charset="0"/>
                    <a:cs typeface="Lato" panose="020F0502020204030203" pitchFamily="34" charset="0"/>
                  </a:rPr>
                  <a:t>Financial support</a:t>
                </a:r>
              </a:p>
            </p:txBody>
          </p:sp>
        </p:grpSp>
      </p:grpSp>
      <p:grpSp>
        <p:nvGrpSpPr>
          <p:cNvPr id="17" name="Group 16">
            <a:extLst>
              <a:ext uri="{FF2B5EF4-FFF2-40B4-BE49-F238E27FC236}">
                <a16:creationId xmlns:a16="http://schemas.microsoft.com/office/drawing/2014/main" id="{91CF3E4C-92FE-4250-882B-7266B5153B99}"/>
              </a:ext>
            </a:extLst>
          </p:cNvPr>
          <p:cNvGrpSpPr/>
          <p:nvPr/>
        </p:nvGrpSpPr>
        <p:grpSpPr>
          <a:xfrm>
            <a:off x="6327811" y="1783392"/>
            <a:ext cx="2238242" cy="2160062"/>
            <a:chOff x="2153001" y="2996952"/>
            <a:chExt cx="1618261" cy="1636436"/>
          </a:xfrm>
        </p:grpSpPr>
        <p:sp>
          <p:nvSpPr>
            <p:cNvPr id="18" name="Rectangle 17">
              <a:extLst>
                <a:ext uri="{FF2B5EF4-FFF2-40B4-BE49-F238E27FC236}">
                  <a16:creationId xmlns:a16="http://schemas.microsoft.com/office/drawing/2014/main" id="{3C1DB87E-B311-42AF-92C3-62642C04001E}"/>
                </a:ext>
              </a:extLst>
            </p:cNvPr>
            <p:cNvSpPr/>
            <p:nvPr/>
          </p:nvSpPr>
          <p:spPr>
            <a:xfrm>
              <a:off x="2153002" y="2996952"/>
              <a:ext cx="1618260" cy="1636436"/>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859D40F2-FF68-48B5-A068-B5C376189190}"/>
                </a:ext>
              </a:extLst>
            </p:cNvPr>
            <p:cNvSpPr txBox="1"/>
            <p:nvPr/>
          </p:nvSpPr>
          <p:spPr>
            <a:xfrm>
              <a:off x="2153001" y="4237380"/>
              <a:ext cx="1618260" cy="314144"/>
            </a:xfrm>
            <a:prstGeom prst="rect">
              <a:avLst/>
            </a:prstGeom>
            <a:noFill/>
          </p:spPr>
          <p:txBody>
            <a:bodyPr wrap="square" rtlCol="0">
              <a:spAutoFit/>
            </a:bodyPr>
            <a:lstStyle/>
            <a:p>
              <a:pPr algn="ctr">
                <a:lnSpc>
                  <a:spcPct val="130000"/>
                </a:lnSpc>
              </a:pPr>
              <a:r>
                <a:rPr lang="en-US">
                  <a:solidFill>
                    <a:srgbClr val="2F8FD1"/>
                  </a:solidFill>
                  <a:latin typeface="Lato" panose="020F0502020204030203" pitchFamily="34" charset="0"/>
                  <a:ea typeface="Lato" panose="020F0502020204030203" pitchFamily="34" charset="0"/>
                  <a:cs typeface="Lato" panose="020F0502020204030203" pitchFamily="34" charset="0"/>
                </a:rPr>
                <a:t>Support from JCP</a:t>
              </a:r>
            </a:p>
          </p:txBody>
        </p:sp>
      </p:grpSp>
      <p:pic>
        <p:nvPicPr>
          <p:cNvPr id="22" name="Graphic 21">
            <a:extLst>
              <a:ext uri="{FF2B5EF4-FFF2-40B4-BE49-F238E27FC236}">
                <a16:creationId xmlns:a16="http://schemas.microsoft.com/office/drawing/2014/main" id="{26842504-54E0-44FA-A051-329B67C0B5C7}"/>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53491" y="2278529"/>
            <a:ext cx="862700" cy="862700"/>
          </a:xfrm>
          <a:prstGeom prst="rect">
            <a:avLst/>
          </a:prstGeom>
        </p:spPr>
      </p:pic>
      <p:pic>
        <p:nvPicPr>
          <p:cNvPr id="23" name="Graphic 22" descr="Coins">
            <a:extLst>
              <a:ext uri="{FF2B5EF4-FFF2-40B4-BE49-F238E27FC236}">
                <a16:creationId xmlns:a16="http://schemas.microsoft.com/office/drawing/2014/main" id="{7E3F96F1-B338-4072-A819-6AC1226BC4D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056207" y="2278529"/>
            <a:ext cx="914400" cy="914400"/>
          </a:xfrm>
          <a:prstGeom prst="rect">
            <a:avLst/>
          </a:prstGeom>
        </p:spPr>
      </p:pic>
      <p:pic>
        <p:nvPicPr>
          <p:cNvPr id="2050" name="Picture 2" descr="Tooting Jobcentre - Apply For Benefits &amp; Universal Credit At ...">
            <a:extLst>
              <a:ext uri="{FF2B5EF4-FFF2-40B4-BE49-F238E27FC236}">
                <a16:creationId xmlns:a16="http://schemas.microsoft.com/office/drawing/2014/main" id="{0709D575-4853-414B-BB65-0F03CABB399A}"/>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l="28612" r="28864"/>
          <a:stretch/>
        </p:blipFill>
        <p:spPr bwMode="auto">
          <a:xfrm>
            <a:off x="6437669" y="2213359"/>
            <a:ext cx="2018523" cy="993039"/>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42C45C4B-0873-42A5-9C6D-04A216A1C4E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50425869"/>
      </p:ext>
    </p:extLst>
  </p:cSld>
  <p:clrMapOvr>
    <a:masterClrMapping/>
  </p:clrMapOvr>
  <mc:AlternateContent xmlns:mc="http://schemas.openxmlformats.org/markup-compatibility/2006">
    <mc:Choice xmlns:p14="http://schemas.microsoft.com/office/powerpoint/2010/main" Requires="p14">
      <p:transition spd="slow" p14:dur="2000" advTm="39205"/>
    </mc:Choice>
    <mc:Fallback>
      <p:transition spd="slow" advTm="392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800219"/>
          </a:xfrm>
          <a:ln>
            <a:solidFill>
              <a:schemeClr val="bg1"/>
            </a:solidFill>
          </a:ln>
        </p:spPr>
        <p:txBody>
          <a:bodyPr/>
          <a:lstStyle/>
          <a:p>
            <a:r>
              <a:rPr lang="en-GB" dirty="0">
                <a:solidFill>
                  <a:srgbClr val="2F8FD1"/>
                </a:solidFill>
              </a:rPr>
              <a:t>What happens at the end of my traineeship?</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3" name="Graphic 2">
            <a:extLst>
              <a:ext uri="{FF2B5EF4-FFF2-40B4-BE49-F238E27FC236}">
                <a16:creationId xmlns:a16="http://schemas.microsoft.com/office/drawing/2014/main" id="{809EAC7B-9F5B-4B98-8DC4-CC7A6864429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63347" y="5887017"/>
            <a:ext cx="789213" cy="789213"/>
          </a:xfrm>
          <a:prstGeom prst="rect">
            <a:avLst/>
          </a:prstGeom>
        </p:spPr>
      </p:pic>
      <p:pic>
        <p:nvPicPr>
          <p:cNvPr id="6" name="Online Media 5" title="Traineeships: Why they work: Bradford">
            <a:hlinkClick r:id="" action="ppaction://media"/>
            <a:extLst>
              <a:ext uri="{FF2B5EF4-FFF2-40B4-BE49-F238E27FC236}">
                <a16:creationId xmlns:a16="http://schemas.microsoft.com/office/drawing/2014/main" id="{1769EDBA-8E7D-4E8B-8A66-6B0CB2AC4FFD}"/>
              </a:ext>
            </a:extLst>
          </p:cNvPr>
          <p:cNvPicPr>
            <a:picLocks noRot="1" noChangeAspect="1"/>
          </p:cNvPicPr>
          <p:nvPr>
            <a:videoFile r:link="rId2"/>
          </p:nvPr>
        </p:nvPicPr>
        <p:blipFill>
          <a:blip r:embed="rId9"/>
          <a:stretch>
            <a:fillRect/>
          </a:stretch>
        </p:blipFill>
        <p:spPr>
          <a:xfrm>
            <a:off x="508000" y="1320280"/>
            <a:ext cx="8128000" cy="4572000"/>
          </a:xfrm>
          <a:prstGeom prst="rect">
            <a:avLst/>
          </a:prstGeom>
        </p:spPr>
      </p:pic>
      <p:pic>
        <p:nvPicPr>
          <p:cNvPr id="7" name="Audio 6">
            <a:hlinkClick r:id="" action="ppaction://media"/>
            <a:extLst>
              <a:ext uri="{FF2B5EF4-FFF2-40B4-BE49-F238E27FC236}">
                <a16:creationId xmlns:a16="http://schemas.microsoft.com/office/drawing/2014/main" id="{D19A7AD7-8724-40B3-94E4-D9C2D7B09B8E}"/>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778919900"/>
      </p:ext>
    </p:extLst>
  </p:cSld>
  <p:clrMapOvr>
    <a:masterClrMapping/>
  </p:clrMapOvr>
  <mc:AlternateContent xmlns:mc="http://schemas.openxmlformats.org/markup-compatibility/2006">
    <mc:Choice xmlns:p14="http://schemas.microsoft.com/office/powerpoint/2010/main" Requires="p14">
      <p:transition spd="slow" p14:dur="1600" advTm="31983">
        <p:blinds dir="vert"/>
      </p:transition>
    </mc:Choice>
    <mc:Fallback>
      <p:transition spd="slow" advTm="3198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audio isNarration="1">
              <p:cMediaNode vol="80000" showWhenStopped="0">
                <p:cTn id="17" fill="hold" display="0">
                  <p:stCondLst>
                    <p:cond delay="indefinite"/>
                  </p:stCondLst>
                  <p:endCondLst>
                    <p:cond evt="onStopAudio" delay="0">
                      <p:tgtEl>
                        <p:sldTgt/>
                      </p:tgtEl>
                    </p:cond>
                  </p:endCondLst>
                </p:cTn>
                <p:tgtEl>
                  <p:spTgt spid="7"/>
                </p:tgtEl>
              </p:cMediaNode>
            </p:audio>
          </p:childTnLst>
        </p:cTn>
      </p:par>
    </p:tnLst>
  </p:timing>
  <p:extLst>
    <p:ext uri="{E180D4A7-C9FB-4DFB-919C-405C955672EB}">
      <p14:showEvtLst xmlns:p14="http://schemas.microsoft.com/office/powerpoint/2010/main">
        <p14:playEvt time="31271" objId="6"/>
        <p14:pauseEvt time="31965" objId="6"/>
        <p14:stopEvt time="31965" objId="6"/>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Rectangle 154"/>
          <p:cNvSpPr/>
          <p:nvPr/>
        </p:nvSpPr>
        <p:spPr>
          <a:xfrm>
            <a:off x="1981200" y="1484785"/>
            <a:ext cx="1752600" cy="4508618"/>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55"/>
          <p:cNvSpPr/>
          <p:nvPr/>
        </p:nvSpPr>
        <p:spPr>
          <a:xfrm>
            <a:off x="5518789" y="1484784"/>
            <a:ext cx="1752600" cy="4508617"/>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TextBox 167"/>
          <p:cNvSpPr txBox="1"/>
          <p:nvPr/>
        </p:nvSpPr>
        <p:spPr>
          <a:xfrm>
            <a:off x="2109389" y="2473749"/>
            <a:ext cx="1395882" cy="584775"/>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Sport &amp; Fitness</a:t>
            </a:r>
          </a:p>
        </p:txBody>
      </p:sp>
      <p:sp>
        <p:nvSpPr>
          <p:cNvPr id="100" name="Title 1">
            <a:extLst>
              <a:ext uri="{FF2B5EF4-FFF2-40B4-BE49-F238E27FC236}">
                <a16:creationId xmlns:a16="http://schemas.microsoft.com/office/drawing/2014/main" id="{88245A34-1DFA-4A00-BDAB-0A5DBD90F76B}"/>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a:solidFill>
                  <a:srgbClr val="2F8FD1"/>
                </a:solidFill>
              </a:rPr>
              <a:t>What kind of traineeships are there?</a:t>
            </a:r>
          </a:p>
        </p:txBody>
      </p:sp>
      <p:sp>
        <p:nvSpPr>
          <p:cNvPr id="102" name="TextBox 101">
            <a:extLst>
              <a:ext uri="{FF2B5EF4-FFF2-40B4-BE49-F238E27FC236}">
                <a16:creationId xmlns:a16="http://schemas.microsoft.com/office/drawing/2014/main" id="{9E7839EE-303C-4424-832D-A3332B555B2F}"/>
              </a:ext>
            </a:extLst>
          </p:cNvPr>
          <p:cNvSpPr txBox="1"/>
          <p:nvPr/>
        </p:nvSpPr>
        <p:spPr>
          <a:xfrm>
            <a:off x="4073004" y="5875622"/>
            <a:ext cx="5031892" cy="769441"/>
          </a:xfrm>
          <a:prstGeom prst="rect">
            <a:avLst/>
          </a:prstGeom>
          <a:noFill/>
        </p:spPr>
        <p:txBody>
          <a:bodyPr wrap="square" rtlCol="0">
            <a:spAutoFit/>
          </a:bodyPr>
          <a:lstStyle/>
          <a:p>
            <a:r>
              <a:rPr lang="en-GB" sz="4400">
                <a:solidFill>
                  <a:srgbClr val="2F8FD1"/>
                </a:solidFill>
              </a:rPr>
              <a:t>And many more….</a:t>
            </a:r>
          </a:p>
        </p:txBody>
      </p:sp>
      <p:grpSp>
        <p:nvGrpSpPr>
          <p:cNvPr id="238" name="Group 237">
            <a:extLst>
              <a:ext uri="{FF2B5EF4-FFF2-40B4-BE49-F238E27FC236}">
                <a16:creationId xmlns:a16="http://schemas.microsoft.com/office/drawing/2014/main" id="{F74D485F-F6AC-4A0B-8FD0-1EB670554205}"/>
              </a:ext>
            </a:extLst>
          </p:cNvPr>
          <p:cNvGrpSpPr/>
          <p:nvPr/>
        </p:nvGrpSpPr>
        <p:grpSpPr>
          <a:xfrm>
            <a:off x="3903502" y="1726764"/>
            <a:ext cx="1395882" cy="1084272"/>
            <a:chOff x="3903502" y="1728031"/>
            <a:chExt cx="1395882" cy="1084272"/>
          </a:xfrm>
        </p:grpSpPr>
        <p:sp>
          <p:nvSpPr>
            <p:cNvPr id="177" name="TextBox 176"/>
            <p:cNvSpPr txBox="1"/>
            <p:nvPr/>
          </p:nvSpPr>
          <p:spPr>
            <a:xfrm>
              <a:off x="3903502" y="2473749"/>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Horticulture</a:t>
              </a:r>
            </a:p>
          </p:txBody>
        </p:sp>
        <p:pic>
          <p:nvPicPr>
            <p:cNvPr id="10" name="Graphic 9" descr="Plant">
              <a:extLst>
                <a:ext uri="{FF2B5EF4-FFF2-40B4-BE49-F238E27FC236}">
                  <a16:creationId xmlns:a16="http://schemas.microsoft.com/office/drawing/2014/main" id="{D6BBCF6C-64CB-42D6-984C-8E67724AF830}"/>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76695" y="1728031"/>
              <a:ext cx="790609" cy="790609"/>
            </a:xfrm>
            <a:prstGeom prst="rect">
              <a:avLst/>
            </a:prstGeom>
          </p:spPr>
        </p:pic>
      </p:grpSp>
      <p:grpSp>
        <p:nvGrpSpPr>
          <p:cNvPr id="228" name="Group 227">
            <a:extLst>
              <a:ext uri="{FF2B5EF4-FFF2-40B4-BE49-F238E27FC236}">
                <a16:creationId xmlns:a16="http://schemas.microsoft.com/office/drawing/2014/main" id="{F2F82E42-EB12-48E1-9E69-EFD9924ADB72}"/>
              </a:ext>
            </a:extLst>
          </p:cNvPr>
          <p:cNvGrpSpPr/>
          <p:nvPr/>
        </p:nvGrpSpPr>
        <p:grpSpPr>
          <a:xfrm>
            <a:off x="213081" y="1636036"/>
            <a:ext cx="1395882" cy="1160008"/>
            <a:chOff x="356652" y="1652295"/>
            <a:chExt cx="1395882" cy="1160008"/>
          </a:xfrm>
        </p:grpSpPr>
        <p:sp>
          <p:nvSpPr>
            <p:cNvPr id="159" name="TextBox 158"/>
            <p:cNvSpPr txBox="1"/>
            <p:nvPr/>
          </p:nvSpPr>
          <p:spPr>
            <a:xfrm>
              <a:off x="356652" y="2473749"/>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Finance</a:t>
              </a:r>
            </a:p>
          </p:txBody>
        </p:sp>
        <p:pic>
          <p:nvPicPr>
            <p:cNvPr id="15" name="Graphic 14" descr="Calculator">
              <a:extLst>
                <a:ext uri="{FF2B5EF4-FFF2-40B4-BE49-F238E27FC236}">
                  <a16:creationId xmlns:a16="http://schemas.microsoft.com/office/drawing/2014/main" id="{9C549CED-1CCA-42F8-8890-866E65A4F5BB}"/>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636001" y="1652295"/>
              <a:ext cx="878255" cy="878255"/>
            </a:xfrm>
            <a:prstGeom prst="rect">
              <a:avLst/>
            </a:prstGeom>
          </p:spPr>
        </p:pic>
      </p:grpSp>
      <p:sp>
        <p:nvSpPr>
          <p:cNvPr id="195" name="TextBox 194"/>
          <p:cNvSpPr txBox="1"/>
          <p:nvPr/>
        </p:nvSpPr>
        <p:spPr>
          <a:xfrm>
            <a:off x="7473054" y="2473748"/>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Media</a:t>
            </a:r>
          </a:p>
        </p:txBody>
      </p:sp>
      <p:pic>
        <p:nvPicPr>
          <p:cNvPr id="91" name="Graphic 90">
            <a:extLst>
              <a:ext uri="{FF2B5EF4-FFF2-40B4-BE49-F238E27FC236}">
                <a16:creationId xmlns:a16="http://schemas.microsoft.com/office/drawing/2014/main" id="{C355869A-D603-488B-9CE9-733B5FE2FEF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443235" y="1568825"/>
            <a:ext cx="938337" cy="938337"/>
          </a:xfrm>
          <a:prstGeom prst="rect">
            <a:avLst/>
          </a:prstGeom>
        </p:spPr>
      </p:pic>
      <p:pic>
        <p:nvPicPr>
          <p:cNvPr id="92" name="Graphic 91">
            <a:extLst>
              <a:ext uri="{FF2B5EF4-FFF2-40B4-BE49-F238E27FC236}">
                <a16:creationId xmlns:a16="http://schemas.microsoft.com/office/drawing/2014/main" id="{85B6A437-A0F6-4D69-B239-7AE29273E72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7721302" y="1426011"/>
            <a:ext cx="948824" cy="948824"/>
          </a:xfrm>
          <a:prstGeom prst="rect">
            <a:avLst/>
          </a:prstGeom>
        </p:spPr>
      </p:pic>
      <p:pic>
        <p:nvPicPr>
          <p:cNvPr id="93" name="Graphic 92">
            <a:extLst>
              <a:ext uri="{FF2B5EF4-FFF2-40B4-BE49-F238E27FC236}">
                <a16:creationId xmlns:a16="http://schemas.microsoft.com/office/drawing/2014/main" id="{72A4CA52-A146-4241-8914-2EE409081930}"/>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5999630" y="1619398"/>
            <a:ext cx="770714" cy="770714"/>
          </a:xfrm>
          <a:prstGeom prst="rect">
            <a:avLst/>
          </a:prstGeom>
        </p:spPr>
      </p:pic>
      <p:sp>
        <p:nvSpPr>
          <p:cNvPr id="94" name="TextBox 93">
            <a:extLst>
              <a:ext uri="{FF2B5EF4-FFF2-40B4-BE49-F238E27FC236}">
                <a16:creationId xmlns:a16="http://schemas.microsoft.com/office/drawing/2014/main" id="{3166BFAF-29AB-45E5-A238-AF9FAC3F8666}"/>
              </a:ext>
            </a:extLst>
          </p:cNvPr>
          <p:cNvSpPr txBox="1"/>
          <p:nvPr/>
        </p:nvSpPr>
        <p:spPr>
          <a:xfrm>
            <a:off x="5620738" y="2453024"/>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Health Care</a:t>
            </a:r>
          </a:p>
        </p:txBody>
      </p:sp>
      <p:sp>
        <p:nvSpPr>
          <p:cNvPr id="96" name="TextBox 95">
            <a:extLst>
              <a:ext uri="{FF2B5EF4-FFF2-40B4-BE49-F238E27FC236}">
                <a16:creationId xmlns:a16="http://schemas.microsoft.com/office/drawing/2014/main" id="{A1995B57-50A0-430F-802C-8151A24165AB}"/>
              </a:ext>
            </a:extLst>
          </p:cNvPr>
          <p:cNvSpPr txBox="1"/>
          <p:nvPr/>
        </p:nvSpPr>
        <p:spPr>
          <a:xfrm>
            <a:off x="213081" y="3918943"/>
            <a:ext cx="1395882" cy="584775"/>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Business</a:t>
            </a:r>
            <a:br>
              <a:rPr lang="en-US" sz="1600">
                <a:solidFill>
                  <a:srgbClr val="2F8FD1"/>
                </a:solidFill>
                <a:latin typeface="Lato" panose="020F0502020204030203" pitchFamily="34" charset="0"/>
                <a:ea typeface="Lato" panose="020F0502020204030203" pitchFamily="34" charset="0"/>
                <a:cs typeface="Lato" panose="020F0502020204030203" pitchFamily="34" charset="0"/>
              </a:rPr>
            </a:br>
            <a:r>
              <a:rPr lang="en-US" sz="1600">
                <a:solidFill>
                  <a:srgbClr val="2F8FD1"/>
                </a:solidFill>
                <a:latin typeface="Lato" panose="020F0502020204030203" pitchFamily="34" charset="0"/>
                <a:ea typeface="Lato" panose="020F0502020204030203" pitchFamily="34" charset="0"/>
                <a:cs typeface="Lato" panose="020F0502020204030203" pitchFamily="34" charset="0"/>
              </a:rPr>
              <a:t>Admin</a:t>
            </a:r>
          </a:p>
        </p:txBody>
      </p:sp>
      <p:pic>
        <p:nvPicPr>
          <p:cNvPr id="9" name="Graphic 8" descr="Employee badge">
            <a:extLst>
              <a:ext uri="{FF2B5EF4-FFF2-40B4-BE49-F238E27FC236}">
                <a16:creationId xmlns:a16="http://schemas.microsoft.com/office/drawing/2014/main" id="{9522A55B-81E8-486F-B2EC-AE0CF86A1A44}"/>
              </a:ext>
            </a:extLst>
          </p:cNvPr>
          <p:cNvPicPr>
            <a:picLocks noChangeAspect="1"/>
          </p:cNvPicPr>
          <p:nvPr/>
        </p:nvPicPr>
        <p:blipFill>
          <a:blip r:embed="rId15">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492430" y="3036080"/>
            <a:ext cx="914400" cy="914400"/>
          </a:xfrm>
          <a:prstGeom prst="rect">
            <a:avLst/>
          </a:prstGeom>
        </p:spPr>
      </p:pic>
      <p:sp>
        <p:nvSpPr>
          <p:cNvPr id="111" name="TextBox 110">
            <a:extLst>
              <a:ext uri="{FF2B5EF4-FFF2-40B4-BE49-F238E27FC236}">
                <a16:creationId xmlns:a16="http://schemas.microsoft.com/office/drawing/2014/main" id="{BC00803C-1DBB-4EF7-BCAD-355E3B161DCE}"/>
              </a:ext>
            </a:extLst>
          </p:cNvPr>
          <p:cNvSpPr txBox="1"/>
          <p:nvPr/>
        </p:nvSpPr>
        <p:spPr>
          <a:xfrm>
            <a:off x="2146462" y="3936495"/>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Retail</a:t>
            </a:r>
          </a:p>
        </p:txBody>
      </p:sp>
      <p:pic>
        <p:nvPicPr>
          <p:cNvPr id="13" name="Graphic 12" descr="Shopping basket">
            <a:extLst>
              <a:ext uri="{FF2B5EF4-FFF2-40B4-BE49-F238E27FC236}">
                <a16:creationId xmlns:a16="http://schemas.microsoft.com/office/drawing/2014/main" id="{4677ABFF-82B4-48C2-9F0B-07764B1E4578}"/>
              </a:ext>
            </a:extLst>
          </p:cNvPr>
          <p:cNvPicPr>
            <a:picLocks noChangeAspect="1"/>
          </p:cNvPicPr>
          <p:nvPr/>
        </p:nvPicPr>
        <p:blipFill>
          <a:blip r:embed="rId17">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a:off x="2404911" y="3145171"/>
            <a:ext cx="914400" cy="914400"/>
          </a:xfrm>
          <a:prstGeom prst="rect">
            <a:avLst/>
          </a:prstGeom>
        </p:spPr>
      </p:pic>
      <p:sp>
        <p:nvSpPr>
          <p:cNvPr id="114" name="TextBox 113">
            <a:extLst>
              <a:ext uri="{FF2B5EF4-FFF2-40B4-BE49-F238E27FC236}">
                <a16:creationId xmlns:a16="http://schemas.microsoft.com/office/drawing/2014/main" id="{6E16E539-E3E3-4B7B-B6ED-F6F180458F25}"/>
              </a:ext>
            </a:extLst>
          </p:cNvPr>
          <p:cNvSpPr txBox="1"/>
          <p:nvPr/>
        </p:nvSpPr>
        <p:spPr>
          <a:xfrm>
            <a:off x="204318" y="5381185"/>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Painting</a:t>
            </a:r>
          </a:p>
        </p:txBody>
      </p:sp>
      <p:sp>
        <p:nvSpPr>
          <p:cNvPr id="117" name="TextBox 116">
            <a:extLst>
              <a:ext uri="{FF2B5EF4-FFF2-40B4-BE49-F238E27FC236}">
                <a16:creationId xmlns:a16="http://schemas.microsoft.com/office/drawing/2014/main" id="{303AC67B-3DDE-46E5-9173-55841CA6BBFE}"/>
              </a:ext>
            </a:extLst>
          </p:cNvPr>
          <p:cNvSpPr txBox="1"/>
          <p:nvPr/>
        </p:nvSpPr>
        <p:spPr>
          <a:xfrm>
            <a:off x="7480504" y="3932635"/>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Hairdressing</a:t>
            </a:r>
          </a:p>
        </p:txBody>
      </p:sp>
      <p:sp>
        <p:nvSpPr>
          <p:cNvPr id="120" name="TextBox 119">
            <a:extLst>
              <a:ext uri="{FF2B5EF4-FFF2-40B4-BE49-F238E27FC236}">
                <a16:creationId xmlns:a16="http://schemas.microsoft.com/office/drawing/2014/main" id="{C42EB22C-1F57-44E5-976B-17E20DACB392}"/>
              </a:ext>
            </a:extLst>
          </p:cNvPr>
          <p:cNvSpPr txBox="1"/>
          <p:nvPr/>
        </p:nvSpPr>
        <p:spPr>
          <a:xfrm>
            <a:off x="3800793" y="3922298"/>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Warehousing</a:t>
            </a:r>
          </a:p>
        </p:txBody>
      </p:sp>
      <p:sp>
        <p:nvSpPr>
          <p:cNvPr id="123" name="TextBox 122">
            <a:extLst>
              <a:ext uri="{FF2B5EF4-FFF2-40B4-BE49-F238E27FC236}">
                <a16:creationId xmlns:a16="http://schemas.microsoft.com/office/drawing/2014/main" id="{FDFF819D-254C-433B-8AA2-AA6DF249D8B5}"/>
              </a:ext>
            </a:extLst>
          </p:cNvPr>
          <p:cNvSpPr txBox="1"/>
          <p:nvPr/>
        </p:nvSpPr>
        <p:spPr>
          <a:xfrm>
            <a:off x="5697148" y="3938971"/>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Electrician</a:t>
            </a:r>
          </a:p>
        </p:txBody>
      </p:sp>
      <p:pic>
        <p:nvPicPr>
          <p:cNvPr id="17" name="Graphic 16" descr="Scissors">
            <a:extLst>
              <a:ext uri="{FF2B5EF4-FFF2-40B4-BE49-F238E27FC236}">
                <a16:creationId xmlns:a16="http://schemas.microsoft.com/office/drawing/2014/main" id="{E130432E-2D11-4A98-BD16-C562D9C6C580}"/>
              </a:ext>
            </a:extLst>
          </p:cNvPr>
          <p:cNvPicPr>
            <a:picLocks noChangeAspect="1"/>
          </p:cNvPicPr>
          <p:nvPr/>
        </p:nvPicPr>
        <p:blipFill>
          <a:blip r:embed="rId19">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7729097" y="3099444"/>
            <a:ext cx="914400" cy="914400"/>
          </a:xfrm>
          <a:prstGeom prst="rect">
            <a:avLst/>
          </a:prstGeom>
        </p:spPr>
      </p:pic>
      <p:pic>
        <p:nvPicPr>
          <p:cNvPr id="19" name="Graphic 18" descr="Electrician">
            <a:extLst>
              <a:ext uri="{FF2B5EF4-FFF2-40B4-BE49-F238E27FC236}">
                <a16:creationId xmlns:a16="http://schemas.microsoft.com/office/drawing/2014/main" id="{58D647DD-EB5C-4B88-8C3A-5CC7D77A786E}"/>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r:embed="rId22"/>
              </a:ext>
            </a:extLst>
          </a:blip>
          <a:stretch>
            <a:fillRect/>
          </a:stretch>
        </p:blipFill>
        <p:spPr>
          <a:xfrm>
            <a:off x="5927787" y="3064699"/>
            <a:ext cx="914400" cy="914400"/>
          </a:xfrm>
          <a:prstGeom prst="rect">
            <a:avLst/>
          </a:prstGeom>
        </p:spPr>
      </p:pic>
      <p:pic>
        <p:nvPicPr>
          <p:cNvPr id="22" name="Graphic 21" descr="Factory">
            <a:extLst>
              <a:ext uri="{FF2B5EF4-FFF2-40B4-BE49-F238E27FC236}">
                <a16:creationId xmlns:a16="http://schemas.microsoft.com/office/drawing/2014/main" id="{737BAA87-A979-4A52-AA6E-9F1617F063FE}"/>
              </a:ext>
            </a:extLst>
          </p:cNvPr>
          <p:cNvPicPr>
            <a:picLocks noChangeAspect="1"/>
          </p:cNvPicPr>
          <p:nvPr/>
        </p:nvPicPr>
        <p:blipFill>
          <a:blip r:embed="rId23">
            <a:extLst>
              <a:ext uri="{28A0092B-C50C-407E-A947-70E740481C1C}">
                <a14:useLocalDpi xmlns:a14="http://schemas.microsoft.com/office/drawing/2010/main"/>
              </a:ext>
              <a:ext uri="{96DAC541-7B7A-43D3-8B79-37D633B846F1}">
                <asvg:svgBlip xmlns:asvg="http://schemas.microsoft.com/office/drawing/2016/SVG/main" r:embed="rId24"/>
              </a:ext>
            </a:extLst>
          </a:blip>
          <a:stretch>
            <a:fillRect/>
          </a:stretch>
        </p:blipFill>
        <p:spPr>
          <a:xfrm>
            <a:off x="4114800" y="2971800"/>
            <a:ext cx="914400" cy="914400"/>
          </a:xfrm>
          <a:prstGeom prst="rect">
            <a:avLst/>
          </a:prstGeom>
        </p:spPr>
      </p:pic>
      <p:pic>
        <p:nvPicPr>
          <p:cNvPr id="26" name="Graphic 25" descr="Paint">
            <a:extLst>
              <a:ext uri="{FF2B5EF4-FFF2-40B4-BE49-F238E27FC236}">
                <a16:creationId xmlns:a16="http://schemas.microsoft.com/office/drawing/2014/main" id="{E696F462-191C-4CC5-B3CC-EAFD2844004E}"/>
              </a:ext>
            </a:extLst>
          </p:cNvPr>
          <p:cNvPicPr>
            <a:picLocks noChangeAspect="1"/>
          </p:cNvPicPr>
          <p:nvPr/>
        </p:nvPicPr>
        <p:blipFill>
          <a:blip r:embed="rId25">
            <a:extLst>
              <a:ext uri="{28A0092B-C50C-407E-A947-70E740481C1C}">
                <a14:useLocalDpi xmlns:a14="http://schemas.microsoft.com/office/drawing/2010/main"/>
              </a:ext>
              <a:ext uri="{96DAC541-7B7A-43D3-8B79-37D633B846F1}">
                <asvg:svgBlip xmlns:asvg="http://schemas.microsoft.com/office/drawing/2016/SVG/main" r:embed="rId26"/>
              </a:ext>
            </a:extLst>
          </a:blip>
          <a:stretch>
            <a:fillRect/>
          </a:stretch>
        </p:blipFill>
        <p:spPr>
          <a:xfrm>
            <a:off x="419100" y="4605270"/>
            <a:ext cx="914400" cy="914400"/>
          </a:xfrm>
          <a:prstGeom prst="rect">
            <a:avLst/>
          </a:prstGeom>
        </p:spPr>
      </p:pic>
      <p:sp>
        <p:nvSpPr>
          <p:cNvPr id="127" name="TextBox 126">
            <a:extLst>
              <a:ext uri="{FF2B5EF4-FFF2-40B4-BE49-F238E27FC236}">
                <a16:creationId xmlns:a16="http://schemas.microsoft.com/office/drawing/2014/main" id="{8E8350EB-E045-4318-AEBA-D58D470545BA}"/>
              </a:ext>
            </a:extLst>
          </p:cNvPr>
          <p:cNvSpPr txBox="1"/>
          <p:nvPr/>
        </p:nvSpPr>
        <p:spPr>
          <a:xfrm>
            <a:off x="7497773" y="5375627"/>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IT</a:t>
            </a:r>
          </a:p>
        </p:txBody>
      </p:sp>
      <p:sp>
        <p:nvSpPr>
          <p:cNvPr id="130" name="TextBox 129">
            <a:extLst>
              <a:ext uri="{FF2B5EF4-FFF2-40B4-BE49-F238E27FC236}">
                <a16:creationId xmlns:a16="http://schemas.microsoft.com/office/drawing/2014/main" id="{875031F6-682A-4817-B24D-451D9DA60CC5}"/>
              </a:ext>
            </a:extLst>
          </p:cNvPr>
          <p:cNvSpPr txBox="1"/>
          <p:nvPr/>
        </p:nvSpPr>
        <p:spPr>
          <a:xfrm>
            <a:off x="5697148" y="5387936"/>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Hospitality</a:t>
            </a:r>
          </a:p>
        </p:txBody>
      </p:sp>
      <p:sp>
        <p:nvSpPr>
          <p:cNvPr id="133" name="TextBox 132">
            <a:extLst>
              <a:ext uri="{FF2B5EF4-FFF2-40B4-BE49-F238E27FC236}">
                <a16:creationId xmlns:a16="http://schemas.microsoft.com/office/drawing/2014/main" id="{B2769847-D497-48EA-996D-A6CC41B4F550}"/>
              </a:ext>
            </a:extLst>
          </p:cNvPr>
          <p:cNvSpPr txBox="1"/>
          <p:nvPr/>
        </p:nvSpPr>
        <p:spPr>
          <a:xfrm>
            <a:off x="2146462" y="5408628"/>
            <a:ext cx="1395882" cy="584775"/>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Customer Service</a:t>
            </a:r>
          </a:p>
        </p:txBody>
      </p:sp>
      <p:sp>
        <p:nvSpPr>
          <p:cNvPr id="139" name="TextBox 138">
            <a:extLst>
              <a:ext uri="{FF2B5EF4-FFF2-40B4-BE49-F238E27FC236}">
                <a16:creationId xmlns:a16="http://schemas.microsoft.com/office/drawing/2014/main" id="{FAE99F85-7E8C-453C-AC90-AA6B32421293}"/>
              </a:ext>
            </a:extLst>
          </p:cNvPr>
          <p:cNvSpPr txBox="1"/>
          <p:nvPr/>
        </p:nvSpPr>
        <p:spPr>
          <a:xfrm>
            <a:off x="3846244" y="5408628"/>
            <a:ext cx="1395882" cy="338554"/>
          </a:xfrm>
          <a:prstGeom prst="rect">
            <a:avLst/>
          </a:prstGeom>
          <a:noFill/>
        </p:spPr>
        <p:txBody>
          <a:bodyPr wrap="square" rtlCol="0">
            <a:spAutoFit/>
          </a:bodyPr>
          <a:lstStyle/>
          <a:p>
            <a:pPr algn="ctr"/>
            <a:r>
              <a:rPr lang="en-US" sz="1600">
                <a:solidFill>
                  <a:srgbClr val="2F8FD1"/>
                </a:solidFill>
                <a:latin typeface="Lato" panose="020F0502020204030203" pitchFamily="34" charset="0"/>
                <a:ea typeface="Lato" panose="020F0502020204030203" pitchFamily="34" charset="0"/>
                <a:cs typeface="Lato" panose="020F0502020204030203" pitchFamily="34" charset="0"/>
              </a:rPr>
              <a:t>Catering</a:t>
            </a:r>
          </a:p>
        </p:txBody>
      </p:sp>
      <p:pic>
        <p:nvPicPr>
          <p:cNvPr id="30" name="Graphic 29" descr="Angel face with no fill">
            <a:extLst>
              <a:ext uri="{FF2B5EF4-FFF2-40B4-BE49-F238E27FC236}">
                <a16:creationId xmlns:a16="http://schemas.microsoft.com/office/drawing/2014/main" id="{8C8F03A3-A737-411B-8E6B-634F536FC810}"/>
              </a:ext>
            </a:extLst>
          </p:cNvPr>
          <p:cNvPicPr>
            <a:picLocks noChangeAspect="1"/>
          </p:cNvPicPr>
          <p:nvPr/>
        </p:nvPicPr>
        <p:blipFill>
          <a:blip r:embed="rId27">
            <a:extLst>
              <a:ext uri="{28A0092B-C50C-407E-A947-70E740481C1C}">
                <a14:useLocalDpi xmlns:a14="http://schemas.microsoft.com/office/drawing/2010/main"/>
              </a:ext>
              <a:ext uri="{96DAC541-7B7A-43D3-8B79-37D633B846F1}">
                <asvg:svgBlip xmlns:asvg="http://schemas.microsoft.com/office/drawing/2016/SVG/main" r:embed="rId28"/>
              </a:ext>
            </a:extLst>
          </a:blip>
          <a:stretch>
            <a:fillRect/>
          </a:stretch>
        </p:blipFill>
        <p:spPr>
          <a:xfrm>
            <a:off x="2361244" y="4621408"/>
            <a:ext cx="914400" cy="914400"/>
          </a:xfrm>
          <a:prstGeom prst="rect">
            <a:avLst/>
          </a:prstGeom>
        </p:spPr>
      </p:pic>
      <p:pic>
        <p:nvPicPr>
          <p:cNvPr id="225" name="Graphic 224" descr="Chef">
            <a:extLst>
              <a:ext uri="{FF2B5EF4-FFF2-40B4-BE49-F238E27FC236}">
                <a16:creationId xmlns:a16="http://schemas.microsoft.com/office/drawing/2014/main" id="{62AA7E20-E881-44D2-8297-DC83468B3B54}"/>
              </a:ext>
            </a:extLst>
          </p:cNvPr>
          <p:cNvPicPr>
            <a:picLocks noChangeAspect="1"/>
          </p:cNvPicPr>
          <p:nvPr/>
        </p:nvPicPr>
        <p:blipFill>
          <a:blip r:embed="rId29">
            <a:extLst>
              <a:ext uri="{28A0092B-C50C-407E-A947-70E740481C1C}">
                <a14:useLocalDpi xmlns:a14="http://schemas.microsoft.com/office/drawing/2010/main"/>
              </a:ext>
              <a:ext uri="{96DAC541-7B7A-43D3-8B79-37D633B846F1}">
                <asvg:svgBlip xmlns:asvg="http://schemas.microsoft.com/office/drawing/2016/SVG/main" r:embed="rId30"/>
              </a:ext>
            </a:extLst>
          </a:blip>
          <a:stretch>
            <a:fillRect/>
          </a:stretch>
        </p:blipFill>
        <p:spPr>
          <a:xfrm>
            <a:off x="4073055" y="4642813"/>
            <a:ext cx="914400" cy="914400"/>
          </a:xfrm>
          <a:prstGeom prst="rect">
            <a:avLst/>
          </a:prstGeom>
        </p:spPr>
      </p:pic>
      <p:pic>
        <p:nvPicPr>
          <p:cNvPr id="229" name="Graphic 228" descr="Person eating">
            <a:extLst>
              <a:ext uri="{FF2B5EF4-FFF2-40B4-BE49-F238E27FC236}">
                <a16:creationId xmlns:a16="http://schemas.microsoft.com/office/drawing/2014/main" id="{0551C0E6-F020-4090-9BB8-6BD6C53617F9}"/>
              </a:ext>
            </a:extLst>
          </p:cNvPr>
          <p:cNvPicPr>
            <a:picLocks noChangeAspect="1"/>
          </p:cNvPicPr>
          <p:nvPr/>
        </p:nvPicPr>
        <p:blipFill>
          <a:blip r:embed="rId31">
            <a:extLst>
              <a:ext uri="{28A0092B-C50C-407E-A947-70E740481C1C}">
                <a14:useLocalDpi xmlns:a14="http://schemas.microsoft.com/office/drawing/2010/main"/>
              </a:ext>
              <a:ext uri="{96DAC541-7B7A-43D3-8B79-37D633B846F1}">
                <asvg:svgBlip xmlns:asvg="http://schemas.microsoft.com/office/drawing/2016/SVG/main" r:embed="rId32"/>
              </a:ext>
            </a:extLst>
          </a:blip>
          <a:stretch>
            <a:fillRect/>
          </a:stretch>
        </p:blipFill>
        <p:spPr>
          <a:xfrm>
            <a:off x="5927787" y="4614426"/>
            <a:ext cx="914400" cy="914400"/>
          </a:xfrm>
          <a:prstGeom prst="rect">
            <a:avLst/>
          </a:prstGeom>
        </p:spPr>
      </p:pic>
      <p:pic>
        <p:nvPicPr>
          <p:cNvPr id="231" name="Graphic 230" descr="Internet">
            <a:extLst>
              <a:ext uri="{FF2B5EF4-FFF2-40B4-BE49-F238E27FC236}">
                <a16:creationId xmlns:a16="http://schemas.microsoft.com/office/drawing/2014/main" id="{FEC25D62-77F8-4BC3-802A-66D4720397B1}"/>
              </a:ext>
            </a:extLst>
          </p:cNvPr>
          <p:cNvPicPr>
            <a:picLocks noChangeAspect="1"/>
          </p:cNvPicPr>
          <p:nvPr/>
        </p:nvPicPr>
        <p:blipFill>
          <a:blip r:embed="rId33">
            <a:extLst>
              <a:ext uri="{28A0092B-C50C-407E-A947-70E740481C1C}">
                <a14:useLocalDpi xmlns:a14="http://schemas.microsoft.com/office/drawing/2010/main"/>
              </a:ext>
              <a:ext uri="{96DAC541-7B7A-43D3-8B79-37D633B846F1}">
                <asvg:svgBlip xmlns:asvg="http://schemas.microsoft.com/office/drawing/2016/SVG/main" r:embed="rId34"/>
              </a:ext>
            </a:extLst>
          </a:blip>
          <a:stretch>
            <a:fillRect/>
          </a:stretch>
        </p:blipFill>
        <p:spPr>
          <a:xfrm>
            <a:off x="7738514" y="4614426"/>
            <a:ext cx="914400" cy="914400"/>
          </a:xfrm>
          <a:prstGeom prst="rect">
            <a:avLst/>
          </a:prstGeom>
        </p:spPr>
      </p:pic>
      <p:pic>
        <p:nvPicPr>
          <p:cNvPr id="2" name="Audio 1">
            <a:hlinkClick r:id="" action="ppaction://media"/>
            <a:extLst>
              <a:ext uri="{FF2B5EF4-FFF2-40B4-BE49-F238E27FC236}">
                <a16:creationId xmlns:a16="http://schemas.microsoft.com/office/drawing/2014/main" id="{55FB16C9-EAE8-4865-B2BA-CCDB61AA6630}"/>
              </a:ext>
            </a:extLst>
          </p:cNvPr>
          <p:cNvPicPr>
            <a:picLocks noChangeAspect="1"/>
          </p:cNvPicPr>
          <p:nvPr>
            <a:audioFile r:link="rId2"/>
            <p:extLst>
              <p:ext uri="{DAA4B4D4-6D71-4841-9C94-3DE7FCFB9230}">
                <p14:media xmlns:p14="http://schemas.microsoft.com/office/powerpoint/2010/main" r:embed="rId1"/>
              </p:ext>
            </p:extLst>
          </p:nvPr>
        </p:nvPicPr>
        <p:blipFill>
          <a:blip r:embed="rId3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605508800"/>
      </p:ext>
    </p:extLst>
  </p:cSld>
  <p:clrMapOvr>
    <a:masterClrMapping/>
  </p:clrMapOvr>
  <mc:AlternateContent xmlns:mc="http://schemas.openxmlformats.org/markup-compatibility/2006">
    <mc:Choice xmlns:p14="http://schemas.microsoft.com/office/powerpoint/2010/main" Requires="p14">
      <p:transition spd="slow" p14:dur="2000" advTm="34153"/>
    </mc:Choice>
    <mc:Fallback>
      <p:transition spd="slow" advTm="34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raphic 13" descr="Laptop">
            <a:extLst>
              <a:ext uri="{FF2B5EF4-FFF2-40B4-BE49-F238E27FC236}">
                <a16:creationId xmlns:a16="http://schemas.microsoft.com/office/drawing/2014/main" id="{05AFCF74-FD2C-4B67-9AB4-579A9D208BD2}"/>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70397" y="-162838"/>
            <a:ext cx="7347093" cy="7347093"/>
          </a:xfrm>
          <a:prstGeom prst="rect">
            <a:avLst/>
          </a:prstGeom>
        </p:spPr>
      </p:pic>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400110"/>
          </a:xfrm>
          <a:ln>
            <a:solidFill>
              <a:schemeClr val="bg1"/>
            </a:solidFill>
          </a:ln>
        </p:spPr>
        <p:txBody>
          <a:bodyPr/>
          <a:lstStyle/>
          <a:p>
            <a:r>
              <a:rPr lang="en-GB">
                <a:solidFill>
                  <a:srgbClr val="2F8FD1"/>
                </a:solidFill>
              </a:rPr>
              <a:t>What do I do next?</a:t>
            </a: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3" name="Picture 2">
            <a:extLst>
              <a:ext uri="{FF2B5EF4-FFF2-40B4-BE49-F238E27FC236}">
                <a16:creationId xmlns:a16="http://schemas.microsoft.com/office/drawing/2014/main" id="{B2ADC38E-AE28-4FBA-8161-46CEA124B253}"/>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2669586" y="1896981"/>
            <a:ext cx="4046951" cy="1422415"/>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a16="http://schemas.microsoft.com/office/drawing/2014/main" id="{7BAAA2B3-DA81-4983-AB8F-6B823C5DCEC5}"/>
              </a:ext>
            </a:extLst>
          </p:cNvPr>
          <p:cNvSpPr/>
          <p:nvPr/>
        </p:nvSpPr>
        <p:spPr>
          <a:xfrm>
            <a:off x="2669586" y="3769051"/>
            <a:ext cx="4046951" cy="4006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4499D9"/>
                </a:solidFill>
              </a:rPr>
              <a:t>www.gov.uk/find-traineeship</a:t>
            </a:r>
          </a:p>
        </p:txBody>
      </p:sp>
      <p:pic>
        <p:nvPicPr>
          <p:cNvPr id="4" name="Audio 3">
            <a:hlinkClick r:id="" action="ppaction://media"/>
            <a:extLst>
              <a:ext uri="{FF2B5EF4-FFF2-40B4-BE49-F238E27FC236}">
                <a16:creationId xmlns:a16="http://schemas.microsoft.com/office/drawing/2014/main" id="{A7B4825E-3A4F-4788-9441-6B8D7D4E2D6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24667429"/>
      </p:ext>
    </p:extLst>
  </p:cSld>
  <p:clrMapOvr>
    <a:masterClrMapping/>
  </p:clrMapOvr>
  <mc:AlternateContent xmlns:mc="http://schemas.openxmlformats.org/markup-compatibility/2006">
    <mc:Choice xmlns:p14="http://schemas.microsoft.com/office/powerpoint/2010/main" Requires="p14">
      <p:transition spd="slow" p14:dur="2000" advTm="45497"/>
    </mc:Choice>
    <mc:Fallback>
      <p:transition spd="slow" advTm="454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800219"/>
          </a:xfrm>
          <a:ln>
            <a:solidFill>
              <a:schemeClr val="bg1"/>
            </a:solidFill>
          </a:ln>
        </p:spPr>
        <p:txBody>
          <a:bodyPr/>
          <a:lstStyle/>
          <a:p>
            <a:r>
              <a:rPr lang="en-GB">
                <a:solidFill>
                  <a:srgbClr val="2F8FD1"/>
                </a:solidFill>
              </a:rPr>
              <a:t>Where else can I look for a traineeship?</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Rectangle 2">
            <a:extLst>
              <a:ext uri="{FF2B5EF4-FFF2-40B4-BE49-F238E27FC236}">
                <a16:creationId xmlns:a16="http://schemas.microsoft.com/office/drawing/2014/main" id="{306F7B48-EA84-40EF-AF72-93054E96FC8D}"/>
              </a:ext>
            </a:extLst>
          </p:cNvPr>
          <p:cNvSpPr/>
          <p:nvPr/>
        </p:nvSpPr>
        <p:spPr>
          <a:xfrm>
            <a:off x="228600" y="3214750"/>
            <a:ext cx="2659996" cy="1015663"/>
          </a:xfrm>
          <a:prstGeom prst="rect">
            <a:avLst/>
          </a:prstGeom>
        </p:spPr>
        <p:txBody>
          <a:bodyPr wrap="square">
            <a:spAutoFit/>
          </a:bodyPr>
          <a:lstStyle/>
          <a:p>
            <a:pPr algn="ctr"/>
            <a:r>
              <a:rPr lang="en-GB" sz="2000" dirty="0">
                <a:solidFill>
                  <a:schemeClr val="tx2"/>
                </a:solidFill>
              </a:rPr>
              <a:t>Ask your local </a:t>
            </a:r>
            <a:br>
              <a:rPr lang="en-GB" sz="2000" dirty="0">
                <a:solidFill>
                  <a:schemeClr val="tx2"/>
                </a:solidFill>
              </a:rPr>
            </a:br>
            <a:r>
              <a:rPr lang="en-GB" sz="2000" dirty="0">
                <a:solidFill>
                  <a:schemeClr val="tx2"/>
                </a:solidFill>
              </a:rPr>
              <a:t>college or </a:t>
            </a:r>
            <a:br>
              <a:rPr lang="en-GB" sz="2000" dirty="0">
                <a:solidFill>
                  <a:schemeClr val="tx2"/>
                </a:solidFill>
              </a:rPr>
            </a:br>
            <a:r>
              <a:rPr lang="en-GB" sz="2000" dirty="0">
                <a:solidFill>
                  <a:schemeClr val="tx2"/>
                </a:solidFill>
              </a:rPr>
              <a:t>training provider</a:t>
            </a:r>
          </a:p>
        </p:txBody>
      </p:sp>
      <p:pic>
        <p:nvPicPr>
          <p:cNvPr id="3076" name="Picture 4" descr="careers advice category light | Careers Blog University of Reading">
            <a:extLst>
              <a:ext uri="{FF2B5EF4-FFF2-40B4-BE49-F238E27FC236}">
                <a16:creationId xmlns:a16="http://schemas.microsoft.com/office/drawing/2014/main" id="{4DFBB45B-C76B-4741-8E06-7E93586DA8D4}"/>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073817" y="1536784"/>
            <a:ext cx="2996368" cy="167796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D9FE5EAC-4910-46B9-BB8F-7C6A6B9A1043}"/>
              </a:ext>
            </a:extLst>
          </p:cNvPr>
          <p:cNvSpPr/>
          <p:nvPr/>
        </p:nvSpPr>
        <p:spPr>
          <a:xfrm>
            <a:off x="3242002" y="3258674"/>
            <a:ext cx="2659996" cy="1015663"/>
          </a:xfrm>
          <a:prstGeom prst="rect">
            <a:avLst/>
          </a:prstGeom>
        </p:spPr>
        <p:txBody>
          <a:bodyPr wrap="square">
            <a:spAutoFit/>
          </a:bodyPr>
          <a:lstStyle/>
          <a:p>
            <a:pPr algn="ctr"/>
            <a:r>
              <a:rPr lang="en-GB" sz="2000">
                <a:solidFill>
                  <a:schemeClr val="tx2"/>
                </a:solidFill>
              </a:rPr>
              <a:t>Speak to your school or college </a:t>
            </a:r>
            <a:br>
              <a:rPr lang="en-GB" sz="2000">
                <a:solidFill>
                  <a:schemeClr val="tx2"/>
                </a:solidFill>
              </a:rPr>
            </a:br>
            <a:r>
              <a:rPr lang="en-GB" sz="2000">
                <a:solidFill>
                  <a:schemeClr val="tx2"/>
                </a:solidFill>
              </a:rPr>
              <a:t>Careers Adviser</a:t>
            </a:r>
          </a:p>
        </p:txBody>
      </p:sp>
      <p:pic>
        <p:nvPicPr>
          <p:cNvPr id="3078" name="Picture 6" descr="The National Careers Service">
            <a:extLst>
              <a:ext uri="{FF2B5EF4-FFF2-40B4-BE49-F238E27FC236}">
                <a16:creationId xmlns:a16="http://schemas.microsoft.com/office/drawing/2014/main" id="{CEDEE17C-6282-4C6A-8684-653A0242A510}"/>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l="24615" r="25379"/>
          <a:stretch/>
        </p:blipFill>
        <p:spPr bwMode="auto">
          <a:xfrm>
            <a:off x="6255406" y="1536784"/>
            <a:ext cx="2518961" cy="282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ilver MacBook beside space gray iPhone 6 and clear drinking glass on brown wooden top">
            <a:extLst>
              <a:ext uri="{FF2B5EF4-FFF2-40B4-BE49-F238E27FC236}">
                <a16:creationId xmlns:a16="http://schemas.microsoft.com/office/drawing/2014/main" id="{553BE68A-EB49-4D96-B116-F4645C27D9CA}"/>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85539" y="1536784"/>
            <a:ext cx="2611574" cy="1692083"/>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F0123C9F-CC53-49BB-9CCA-82FA13888E2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866305825"/>
      </p:ext>
    </p:extLst>
  </p:cSld>
  <p:clrMapOvr>
    <a:masterClrMapping/>
  </p:clrMapOvr>
  <mc:AlternateContent xmlns:mc="http://schemas.openxmlformats.org/markup-compatibility/2006">
    <mc:Choice xmlns:p14="http://schemas.microsoft.com/office/powerpoint/2010/main" Requires="p14">
      <p:transition spd="slow" p14:dur="2000" advTm="60451"/>
    </mc:Choice>
    <mc:Fallback>
      <p:transition spd="slow" advTm="60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113872" y="375821"/>
            <a:ext cx="5700075" cy="800219"/>
          </a:xfrm>
          <a:ln>
            <a:solidFill>
              <a:schemeClr val="bg1"/>
            </a:solidFill>
          </a:ln>
        </p:spPr>
        <p:txBody>
          <a:bodyPr/>
          <a:lstStyle/>
          <a:p>
            <a:r>
              <a:rPr lang="en-GB" dirty="0">
                <a:solidFill>
                  <a:srgbClr val="2F8FD1"/>
                </a:solidFill>
              </a:rPr>
              <a:t>Intermediate level apprenticeships</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7" name="Picture 6" descr="A group of people sitting at a table using a computer&#10;&#10;Description automatically generated">
            <a:extLst>
              <a:ext uri="{FF2B5EF4-FFF2-40B4-BE49-F238E27FC236}">
                <a16:creationId xmlns:a16="http://schemas.microsoft.com/office/drawing/2014/main" id="{EA94D89A-BA56-4805-BFB0-7108113C9515}"/>
              </a:ext>
            </a:extLst>
          </p:cNvPr>
          <p:cNvPicPr>
            <a:picLocks noChangeAspect="1"/>
          </p:cNvPicPr>
          <p:nvPr/>
        </p:nvPicPr>
        <p:blipFill>
          <a:blip r:embed="rId5" cstate="email">
            <a:alphaModFix amt="74000"/>
            <a:extLst>
              <a:ext uri="{28A0092B-C50C-407E-A947-70E740481C1C}">
                <a14:useLocalDpi xmlns:a14="http://schemas.microsoft.com/office/drawing/2010/main"/>
              </a:ext>
            </a:extLst>
          </a:blip>
          <a:stretch>
            <a:fillRect/>
          </a:stretch>
        </p:blipFill>
        <p:spPr>
          <a:xfrm>
            <a:off x="1023582" y="950338"/>
            <a:ext cx="7427234" cy="4957323"/>
          </a:xfrm>
          <a:prstGeom prst="rect">
            <a:avLst/>
          </a:prstGeom>
        </p:spPr>
      </p:pic>
      <p:pic>
        <p:nvPicPr>
          <p:cNvPr id="8" name="Graphic 7">
            <a:extLst>
              <a:ext uri="{FF2B5EF4-FFF2-40B4-BE49-F238E27FC236}">
                <a16:creationId xmlns:a16="http://schemas.microsoft.com/office/drawing/2014/main" id="{941F72B2-75F4-47F4-B0C4-6DA92528A412}"/>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471081" y="2141561"/>
            <a:ext cx="2574877" cy="2574877"/>
          </a:xfrm>
          <a:prstGeom prst="rect">
            <a:avLst/>
          </a:prstGeom>
        </p:spPr>
      </p:pic>
      <p:pic>
        <p:nvPicPr>
          <p:cNvPr id="3" name="Audio 2">
            <a:hlinkClick r:id="" action="ppaction://media"/>
            <a:extLst>
              <a:ext uri="{FF2B5EF4-FFF2-40B4-BE49-F238E27FC236}">
                <a16:creationId xmlns:a16="http://schemas.microsoft.com/office/drawing/2014/main" id="{49FC209A-B91D-4538-A2C8-98D047EFE3B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62969387"/>
      </p:ext>
    </p:extLst>
  </p:cSld>
  <p:clrMapOvr>
    <a:masterClrMapping/>
  </p:clrMapOvr>
  <mc:AlternateContent xmlns:mc="http://schemas.openxmlformats.org/markup-compatibility/2006">
    <mc:Choice xmlns:p14="http://schemas.microsoft.com/office/powerpoint/2010/main" Requires="p14">
      <p:transition spd="slow" p14:dur="1600" advTm="53137">
        <p:blinds dir="vert"/>
      </p:transition>
    </mc:Choice>
    <mc:Fallback>
      <p:transition spd="slow" advTm="5313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E0856-47A8-4114-A5D9-B244B1DC58D9}"/>
              </a:ext>
            </a:extLst>
          </p:cNvPr>
          <p:cNvSpPr>
            <a:spLocks noGrp="1"/>
          </p:cNvSpPr>
          <p:nvPr>
            <p:ph type="ctrTitle"/>
          </p:nvPr>
        </p:nvSpPr>
        <p:spPr>
          <a:xfrm>
            <a:off x="359532" y="368660"/>
            <a:ext cx="4608512" cy="400110"/>
          </a:xfrm>
        </p:spPr>
        <p:txBody>
          <a:bodyPr/>
          <a:lstStyle/>
          <a:p>
            <a:r>
              <a:rPr lang="en-GB">
                <a:solidFill>
                  <a:srgbClr val="2F8FD1"/>
                </a:solidFill>
              </a:rPr>
              <a:t>Contact us</a:t>
            </a:r>
          </a:p>
        </p:txBody>
      </p:sp>
      <p:sp>
        <p:nvSpPr>
          <p:cNvPr id="4" name="Slide Number Placeholder 3">
            <a:extLst>
              <a:ext uri="{FF2B5EF4-FFF2-40B4-BE49-F238E27FC236}">
                <a16:creationId xmlns:a16="http://schemas.microsoft.com/office/drawing/2014/main" id="{427A5F38-BA73-4150-9F7D-09A1F62E3977}"/>
              </a:ext>
            </a:extLst>
          </p:cNvPr>
          <p:cNvSpPr>
            <a:spLocks noGrp="1"/>
          </p:cNvSpPr>
          <p:nvPr>
            <p:ph type="sldNum" sz="quarter" idx="4294967295"/>
          </p:nvPr>
        </p:nvSpPr>
        <p:spPr>
          <a:xfrm>
            <a:off x="8891588" y="6492875"/>
            <a:ext cx="252412" cy="366713"/>
          </a:xfrm>
        </p:spPr>
        <p:txBody>
          <a:bodyPr/>
          <a:lstStyle/>
          <a:p>
            <a:endParaRPr lang="en-US"/>
          </a:p>
        </p:txBody>
      </p:sp>
      <p:sp>
        <p:nvSpPr>
          <p:cNvPr id="7" name="Rectangle 6">
            <a:extLst>
              <a:ext uri="{FF2B5EF4-FFF2-40B4-BE49-F238E27FC236}">
                <a16:creationId xmlns:a16="http://schemas.microsoft.com/office/drawing/2014/main" id="{9AE71D74-BCF8-4EA3-926C-0C567EA60C7B}"/>
              </a:ext>
            </a:extLst>
          </p:cNvPr>
          <p:cNvSpPr/>
          <p:nvPr/>
        </p:nvSpPr>
        <p:spPr>
          <a:xfrm>
            <a:off x="3275856" y="3789040"/>
            <a:ext cx="4248472"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0213A1E-175D-4483-8DA5-B0CCF4D1BBCA}"/>
              </a:ext>
            </a:extLst>
          </p:cNvPr>
          <p:cNvSpPr/>
          <p:nvPr/>
        </p:nvSpPr>
        <p:spPr>
          <a:xfrm>
            <a:off x="0" y="6720317"/>
            <a:ext cx="9144000" cy="137683"/>
          </a:xfrm>
          <a:prstGeom prst="rect">
            <a:avLst/>
          </a:prstGeom>
          <a:solidFill>
            <a:srgbClr val="2F8FD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photo, bottle, indoor&#10;&#10;Description generated with high confidence">
            <a:extLst>
              <a:ext uri="{FF2B5EF4-FFF2-40B4-BE49-F238E27FC236}">
                <a16:creationId xmlns:a16="http://schemas.microsoft.com/office/drawing/2014/main" id="{ACD93AA7-3AAA-41D7-90C0-9CB017DC930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27584" y="3325330"/>
            <a:ext cx="432048" cy="1215451"/>
          </a:xfrm>
          <a:prstGeom prst="rect">
            <a:avLst/>
          </a:prstGeom>
        </p:spPr>
      </p:pic>
      <p:sp>
        <p:nvSpPr>
          <p:cNvPr id="11" name="Rectangle 10">
            <a:extLst>
              <a:ext uri="{FF2B5EF4-FFF2-40B4-BE49-F238E27FC236}">
                <a16:creationId xmlns:a16="http://schemas.microsoft.com/office/drawing/2014/main" id="{B0E8E54A-D2C9-4664-ABB0-87CC34D56E25}"/>
              </a:ext>
            </a:extLst>
          </p:cNvPr>
          <p:cNvSpPr/>
          <p:nvPr/>
        </p:nvSpPr>
        <p:spPr>
          <a:xfrm>
            <a:off x="1259632" y="1922674"/>
            <a:ext cx="6912768" cy="3539430"/>
          </a:xfrm>
          <a:prstGeom prst="rect">
            <a:avLst/>
          </a:prstGeom>
        </p:spPr>
        <p:txBody>
          <a:bodyPr wrap="square">
            <a:spAutoFit/>
          </a:bodyPr>
          <a:lstStyle/>
          <a:p>
            <a:r>
              <a:rPr lang="en-US" sz="2800" b="1" dirty="0">
                <a:solidFill>
                  <a:schemeClr val="bg1">
                    <a:lumMod val="50000"/>
                  </a:schemeClr>
                </a:solidFill>
                <a:latin typeface="Lato" panose="020F0502020204030203" pitchFamily="34" charset="0"/>
                <a:ea typeface="Lato" panose="020F0502020204030203" pitchFamily="34" charset="0"/>
                <a:cs typeface="Lato" panose="020F0502020204030203" pitchFamily="34" charset="0"/>
              </a:rPr>
              <a:t>Follow the National Apprenticeship Service:</a:t>
            </a:r>
            <a:br>
              <a:rPr lang="en-US" sz="2800" b="1" dirty="0">
                <a:solidFill>
                  <a:schemeClr val="bg1">
                    <a:lumMod val="50000"/>
                  </a:schemeClr>
                </a:solidFill>
                <a:latin typeface="Lato" panose="020F0502020204030203" pitchFamily="34" charset="0"/>
                <a:ea typeface="Lato" panose="020F0502020204030203" pitchFamily="34" charset="0"/>
                <a:cs typeface="Lato" panose="020F0502020204030203" pitchFamily="34" charset="0"/>
              </a:rPr>
            </a:br>
            <a:r>
              <a:rPr lang="en-US" sz="2800" b="1" dirty="0">
                <a:solidFill>
                  <a:schemeClr val="accent3"/>
                </a:solidFill>
                <a:latin typeface="Lato" panose="020F0502020204030203" pitchFamily="34" charset="0"/>
                <a:ea typeface="Lato" panose="020F0502020204030203" pitchFamily="34" charset="0"/>
                <a:cs typeface="Lato" panose="020F0502020204030203" pitchFamily="34" charset="0"/>
              </a:rPr>
              <a:t>@fireitupapps</a:t>
            </a:r>
          </a:p>
          <a:p>
            <a:r>
              <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rPr>
              <a:t>@Apprenticeships</a:t>
            </a:r>
          </a:p>
          <a:p>
            <a:r>
              <a:rPr lang="en-US" sz="2800" b="1" dirty="0" err="1">
                <a:solidFill>
                  <a:schemeClr val="accent5"/>
                </a:solidFill>
                <a:latin typeface="Lato" panose="020F0502020204030203" pitchFamily="34" charset="0"/>
                <a:ea typeface="Lato" panose="020F0502020204030203" pitchFamily="34" charset="0"/>
                <a:cs typeface="Lato" panose="020F0502020204030203" pitchFamily="34" charset="0"/>
              </a:rPr>
              <a:t>Fireitupapps</a:t>
            </a:r>
            <a:endPar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endParaRPr>
          </a:p>
          <a:p>
            <a:r>
              <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rPr>
              <a:t>National Apprenticeship Service</a:t>
            </a:r>
          </a:p>
          <a:p>
            <a:r>
              <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rPr>
              <a:t>Search for apprenticeships on GOV.UK or call 0800 015 0400</a:t>
            </a:r>
          </a:p>
        </p:txBody>
      </p:sp>
      <p:pic>
        <p:nvPicPr>
          <p:cNvPr id="13" name="Picture 12">
            <a:extLst>
              <a:ext uri="{FF2B5EF4-FFF2-40B4-BE49-F238E27FC236}">
                <a16:creationId xmlns:a16="http://schemas.microsoft.com/office/drawing/2014/main" id="{A74A88DB-F491-460C-9A32-68C316E6909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27584" y="2897162"/>
            <a:ext cx="432049" cy="426580"/>
          </a:xfrm>
          <a:prstGeom prst="rect">
            <a:avLst/>
          </a:prstGeom>
        </p:spPr>
      </p:pic>
      <p:pic>
        <p:nvPicPr>
          <p:cNvPr id="3" name="Picture 2">
            <a:extLst>
              <a:ext uri="{FF2B5EF4-FFF2-40B4-BE49-F238E27FC236}">
                <a16:creationId xmlns:a16="http://schemas.microsoft.com/office/drawing/2014/main" id="{18A439FE-31A1-4D49-9E4F-B636593030C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07730" y="5754234"/>
            <a:ext cx="1411941" cy="911090"/>
          </a:xfrm>
          <a:prstGeom prst="rect">
            <a:avLst/>
          </a:prstGeom>
        </p:spPr>
      </p:pic>
      <p:pic>
        <p:nvPicPr>
          <p:cNvPr id="5" name="Audio 4">
            <a:hlinkClick r:id="" action="ppaction://media"/>
            <a:extLst>
              <a:ext uri="{FF2B5EF4-FFF2-40B4-BE49-F238E27FC236}">
                <a16:creationId xmlns:a16="http://schemas.microsoft.com/office/drawing/2014/main" id="{910C14C0-393F-4E26-B93E-D909E27F8B8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080955436"/>
      </p:ext>
    </p:extLst>
  </p:cSld>
  <p:clrMapOvr>
    <a:masterClrMapping/>
  </p:clrMapOvr>
  <mc:AlternateContent xmlns:mc="http://schemas.openxmlformats.org/markup-compatibility/2006">
    <mc:Choice xmlns:p14="http://schemas.microsoft.com/office/powerpoint/2010/main" Requires="p14">
      <p:transition spd="slow" p14:dur="1600" advTm="21233">
        <p:blinds dir="vert"/>
      </p:transition>
    </mc:Choice>
    <mc:Fallback>
      <p:transition spd="slow" advTm="2123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22" presetClass="entr" presetSubtype="1"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ipe(up)">
                                      <p:cBhvr>
                                        <p:cTn id="9" dur="1400"/>
                                        <p:tgtEl>
                                          <p:spTgt spid="10"/>
                                        </p:tgtEl>
                                      </p:cBhvr>
                                    </p:animEffect>
                                  </p:childTnLst>
                                </p:cTn>
                              </p:par>
                              <p:par>
                                <p:cTn id="10" presetID="22" presetClass="entr" presetSubtype="4"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ppt_y</p:attrName>
                                        </p:attrNameLst>
                                      </p:cBhvr>
                                      <p:tavLst>
                                        <p:tav tm="0">
                                          <p:val>
                                            <p:strVal val="#ppt_y+#ppt_h*1.125000"/>
                                          </p:val>
                                        </p:tav>
                                        <p:tav tm="100000">
                                          <p:val>
                                            <p:strVal val="#ppt_y"/>
                                          </p:val>
                                        </p:tav>
                                      </p:tavLst>
                                    </p:anim>
                                    <p:animEffect transition="in" filter="wipe(up)">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5"/>
                </p:tgtEl>
              </p:cMediaNode>
            </p:audio>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E0856-47A8-4114-A5D9-B244B1DC58D9}"/>
              </a:ext>
            </a:extLst>
          </p:cNvPr>
          <p:cNvSpPr>
            <a:spLocks noGrp="1"/>
          </p:cNvSpPr>
          <p:nvPr>
            <p:ph type="ctrTitle"/>
          </p:nvPr>
        </p:nvSpPr>
        <p:spPr>
          <a:xfrm>
            <a:off x="359532" y="368660"/>
            <a:ext cx="4608512" cy="400110"/>
          </a:xfrm>
        </p:spPr>
        <p:txBody>
          <a:bodyPr/>
          <a:lstStyle/>
          <a:p>
            <a:r>
              <a:rPr lang="en-GB" dirty="0">
                <a:solidFill>
                  <a:srgbClr val="2F8FD1"/>
                </a:solidFill>
              </a:rPr>
              <a:t>Amazing Apprenticeships</a:t>
            </a:r>
          </a:p>
        </p:txBody>
      </p:sp>
      <p:sp>
        <p:nvSpPr>
          <p:cNvPr id="4" name="Slide Number Placeholder 3">
            <a:extLst>
              <a:ext uri="{FF2B5EF4-FFF2-40B4-BE49-F238E27FC236}">
                <a16:creationId xmlns:a16="http://schemas.microsoft.com/office/drawing/2014/main" id="{427A5F38-BA73-4150-9F7D-09A1F62E3977}"/>
              </a:ext>
            </a:extLst>
          </p:cNvPr>
          <p:cNvSpPr>
            <a:spLocks noGrp="1"/>
          </p:cNvSpPr>
          <p:nvPr>
            <p:ph type="sldNum" sz="quarter" idx="4294967295"/>
          </p:nvPr>
        </p:nvSpPr>
        <p:spPr>
          <a:xfrm>
            <a:off x="8891588" y="6492875"/>
            <a:ext cx="252412" cy="366713"/>
          </a:xfrm>
        </p:spPr>
        <p:txBody>
          <a:bodyPr/>
          <a:lstStyle/>
          <a:p>
            <a:endParaRPr lang="en-US"/>
          </a:p>
        </p:txBody>
      </p:sp>
      <p:sp>
        <p:nvSpPr>
          <p:cNvPr id="7" name="Rectangle 6">
            <a:extLst>
              <a:ext uri="{FF2B5EF4-FFF2-40B4-BE49-F238E27FC236}">
                <a16:creationId xmlns:a16="http://schemas.microsoft.com/office/drawing/2014/main" id="{9AE71D74-BCF8-4EA3-926C-0C567EA60C7B}"/>
              </a:ext>
            </a:extLst>
          </p:cNvPr>
          <p:cNvSpPr/>
          <p:nvPr/>
        </p:nvSpPr>
        <p:spPr>
          <a:xfrm>
            <a:off x="3275856" y="3789040"/>
            <a:ext cx="4248472"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0213A1E-175D-4483-8DA5-B0CCF4D1BBCA}"/>
              </a:ext>
            </a:extLst>
          </p:cNvPr>
          <p:cNvSpPr/>
          <p:nvPr/>
        </p:nvSpPr>
        <p:spPr>
          <a:xfrm>
            <a:off x="0" y="6720317"/>
            <a:ext cx="9144000" cy="137683"/>
          </a:xfrm>
          <a:prstGeom prst="rect">
            <a:avLst/>
          </a:prstGeom>
          <a:solidFill>
            <a:srgbClr val="2F8FD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8A439FE-31A1-4D49-9E4F-B636593030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7730" y="5754234"/>
            <a:ext cx="1411941" cy="911090"/>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985D6F83-81FD-4A8C-9BC0-3D5B0C1ADB8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56647" y="994647"/>
            <a:ext cx="5222793" cy="4868705"/>
          </a:xfrm>
          <a:prstGeom prst="rect">
            <a:avLst/>
          </a:prstGeom>
        </p:spPr>
      </p:pic>
      <p:sp>
        <p:nvSpPr>
          <p:cNvPr id="6" name="Rectangle 5">
            <a:extLst>
              <a:ext uri="{FF2B5EF4-FFF2-40B4-BE49-F238E27FC236}">
                <a16:creationId xmlns:a16="http://schemas.microsoft.com/office/drawing/2014/main" id="{1C57CEA2-9F58-4B9F-A9CF-B461FB297571}"/>
              </a:ext>
            </a:extLst>
          </p:cNvPr>
          <p:cNvSpPr/>
          <p:nvPr/>
        </p:nvSpPr>
        <p:spPr>
          <a:xfrm>
            <a:off x="2186180" y="5946025"/>
            <a:ext cx="5563725" cy="6916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4499D9"/>
                </a:solidFill>
              </a:rPr>
              <a:t>www.amazingapprenticeships.com</a:t>
            </a:r>
          </a:p>
        </p:txBody>
      </p:sp>
      <p:pic>
        <p:nvPicPr>
          <p:cNvPr id="9" name="Audio 8">
            <a:hlinkClick r:id="" action="ppaction://media"/>
            <a:extLst>
              <a:ext uri="{FF2B5EF4-FFF2-40B4-BE49-F238E27FC236}">
                <a16:creationId xmlns:a16="http://schemas.microsoft.com/office/drawing/2014/main" id="{9BD6C930-E223-41DD-B2EF-F76823BDCC6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51924758"/>
      </p:ext>
    </p:extLst>
  </p:cSld>
  <p:clrMapOvr>
    <a:masterClrMapping/>
  </p:clrMapOvr>
  <mc:AlternateContent xmlns:mc="http://schemas.openxmlformats.org/markup-compatibility/2006">
    <mc:Choice xmlns:p14="http://schemas.microsoft.com/office/powerpoint/2010/main" Requires="p14">
      <p:transition spd="slow" p14:dur="1600" advTm="32610">
        <p:blinds dir="vert"/>
      </p:transition>
    </mc:Choice>
    <mc:Fallback>
      <p:transition spd="slow" advTm="326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800219"/>
          </a:xfrm>
          <a:ln>
            <a:solidFill>
              <a:schemeClr val="bg1"/>
            </a:solidFill>
          </a:ln>
        </p:spPr>
        <p:txBody>
          <a:bodyPr/>
          <a:lstStyle/>
          <a:p>
            <a:r>
              <a:rPr lang="en-GB" dirty="0">
                <a:solidFill>
                  <a:srgbClr val="2F8FD1"/>
                </a:solidFill>
              </a:rPr>
              <a:t>What are the benefits of doing a traineeship?</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3" name="Online Media 2" title="Traineeships: Why they work: Millwall">
            <a:hlinkClick r:id="" action="ppaction://media"/>
            <a:extLst>
              <a:ext uri="{FF2B5EF4-FFF2-40B4-BE49-F238E27FC236}">
                <a16:creationId xmlns:a16="http://schemas.microsoft.com/office/drawing/2014/main" id="{E4BCC856-DC45-4551-8BDE-46FAE156DAD9}"/>
              </a:ext>
            </a:extLst>
          </p:cNvPr>
          <p:cNvPicPr>
            <a:picLocks noRot="1" noChangeAspect="1"/>
          </p:cNvPicPr>
          <p:nvPr>
            <a:videoFile r:link="rId1"/>
          </p:nvPr>
        </p:nvPicPr>
        <p:blipFill>
          <a:blip r:embed="rId4"/>
          <a:stretch>
            <a:fillRect/>
          </a:stretch>
        </p:blipFill>
        <p:spPr>
          <a:xfrm>
            <a:off x="599440" y="1396321"/>
            <a:ext cx="8128000" cy="4572000"/>
          </a:xfrm>
          <a:prstGeom prst="rect">
            <a:avLst/>
          </a:prstGeom>
        </p:spPr>
      </p:pic>
    </p:spTree>
    <p:extLst>
      <p:ext uri="{BB962C8B-B14F-4D97-AF65-F5344CB8AC3E}">
        <p14:creationId xmlns:p14="http://schemas.microsoft.com/office/powerpoint/2010/main" val="176763739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800219"/>
          </a:xfrm>
          <a:ln>
            <a:solidFill>
              <a:schemeClr val="bg1"/>
            </a:solidFill>
          </a:ln>
        </p:spPr>
        <p:txBody>
          <a:bodyPr/>
          <a:lstStyle/>
          <a:p>
            <a:r>
              <a:rPr lang="en-GB" dirty="0">
                <a:solidFill>
                  <a:srgbClr val="2F8FD1"/>
                </a:solidFill>
              </a:rPr>
              <a:t>What happens at the end of my traineeship?</a:t>
            </a:r>
          </a:p>
        </p:txBody>
      </p:sp>
      <p:sp>
        <p:nvSpPr>
          <p:cNvPr id="4" name="Slide Number Placeholder 3">
            <a:extLst>
              <a:ext uri="{FF2B5EF4-FFF2-40B4-BE49-F238E27FC236}">
                <a16:creationId xmlns:a16="http://schemas.microsoft.com/office/drawing/2014/main" id="{926D79A0-2F91-473D-BAEC-5982A0899878}"/>
              </a:ext>
            </a:extLst>
          </p:cNvPr>
          <p:cNvSpPr>
            <a:spLocks noGrp="1"/>
          </p:cNvSpPr>
          <p:nvPr>
            <p:ph type="sldNum" sz="quarter" idx="4294967295"/>
          </p:nvPr>
        </p:nvSpPr>
        <p:spPr>
          <a:xfrm>
            <a:off x="8891588" y="6492875"/>
            <a:ext cx="252412" cy="36671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7E25D06-9882-4E46-9327-9B5A73CDC15E}" type="slidenum">
              <a:rPr kumimoji="0" lang="en-US" sz="10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0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 name="Rectangle 4">
            <a:extLst>
              <a:ext uri="{FF2B5EF4-FFF2-40B4-BE49-F238E27FC236}">
                <a16:creationId xmlns:a16="http://schemas.microsoft.com/office/drawing/2014/main" id="{0DB8E5F3-97E9-40A8-9841-4DDABCDCC29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3" name="Graphic 2">
            <a:extLst>
              <a:ext uri="{FF2B5EF4-FFF2-40B4-BE49-F238E27FC236}">
                <a16:creationId xmlns:a16="http://schemas.microsoft.com/office/drawing/2014/main" id="{809EAC7B-9F5B-4B98-8DC4-CC7A6864429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263347" y="5887017"/>
            <a:ext cx="789213" cy="789213"/>
          </a:xfrm>
          <a:prstGeom prst="rect">
            <a:avLst/>
          </a:prstGeom>
        </p:spPr>
      </p:pic>
      <p:pic>
        <p:nvPicPr>
          <p:cNvPr id="6" name="Online Media 5" title="Traineeships: Why they work: Bradford">
            <a:hlinkClick r:id="" action="ppaction://media"/>
            <a:extLst>
              <a:ext uri="{FF2B5EF4-FFF2-40B4-BE49-F238E27FC236}">
                <a16:creationId xmlns:a16="http://schemas.microsoft.com/office/drawing/2014/main" id="{1769EDBA-8E7D-4E8B-8A66-6B0CB2AC4FFD}"/>
              </a:ext>
            </a:extLst>
          </p:cNvPr>
          <p:cNvPicPr>
            <a:picLocks noRot="1" noChangeAspect="1"/>
          </p:cNvPicPr>
          <p:nvPr>
            <a:videoFile r:link="rId1"/>
          </p:nvPr>
        </p:nvPicPr>
        <p:blipFill>
          <a:blip r:embed="rId6"/>
          <a:stretch>
            <a:fillRect/>
          </a:stretch>
        </p:blipFill>
        <p:spPr>
          <a:xfrm>
            <a:off x="508000" y="1320280"/>
            <a:ext cx="8128000" cy="4572000"/>
          </a:xfrm>
          <a:prstGeom prst="rect">
            <a:avLst/>
          </a:prstGeom>
        </p:spPr>
      </p:pic>
    </p:spTree>
    <p:extLst>
      <p:ext uri="{BB962C8B-B14F-4D97-AF65-F5344CB8AC3E}">
        <p14:creationId xmlns:p14="http://schemas.microsoft.com/office/powerpoint/2010/main" val="294714427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1.6"/>
</p:tagLst>
</file>

<file path=ppt/tags/tag2.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1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AC8E7284D8AF545960B34799ADC6AE4" ma:contentTypeVersion="10" ma:contentTypeDescription="Create a new document." ma:contentTypeScope="" ma:versionID="9ef5197760dda7cf4f8374bdf39630ce">
  <xsd:schema xmlns:xsd="http://www.w3.org/2001/XMLSchema" xmlns:xs="http://www.w3.org/2001/XMLSchema" xmlns:p="http://schemas.microsoft.com/office/2006/metadata/properties" xmlns:ns2="c49cd8f2-1889-4a0f-a43d-bd3a0a969be3" targetNamespace="http://schemas.microsoft.com/office/2006/metadata/properties" ma:root="true" ma:fieldsID="e3275f6b2c8e1ed8710ef180b741da74" ns2:_="">
    <xsd:import namespace="c49cd8f2-1889-4a0f-a43d-bd3a0a969be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9cd8f2-1889-4a0f-a43d-bd3a0a969b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EFC7CB-3AE9-4900-9629-0619E3F4F680}">
  <ds:schemaRefs>
    <ds:schemaRef ds:uri="http://schemas.microsoft.com/sharepoint/v3/contenttype/forms"/>
  </ds:schemaRefs>
</ds:datastoreItem>
</file>

<file path=customXml/itemProps2.xml><?xml version="1.0" encoding="utf-8"?>
<ds:datastoreItem xmlns:ds="http://schemas.openxmlformats.org/officeDocument/2006/customXml" ds:itemID="{E6053C36-F282-4C35-A34F-E4FD6466FBB6}"/>
</file>

<file path=customXml/itemProps3.xml><?xml version="1.0" encoding="utf-8"?>
<ds:datastoreItem xmlns:ds="http://schemas.openxmlformats.org/officeDocument/2006/customXml" ds:itemID="{C87DAE9B-BD2A-43C0-BC22-A2CF7FF46852}">
  <ds:schemaRefs>
    <ds:schemaRef ds:uri="6c2c260b-7b8b-4528-a165-310b68aa19c0"/>
    <ds:schemaRef ds:uri="http://purl.org/dc/elements/1.1/"/>
    <ds:schemaRef ds:uri="http://schemas.openxmlformats.org/package/2006/metadata/core-properties"/>
    <ds:schemaRef ds:uri="01cdd075-c344-4c65-8551-ba9dc45e0196"/>
    <ds:schemaRef ds:uri="http://purl.org/dc/terms/"/>
    <ds:schemaRef ds:uri="http://schemas.microsoft.com/office/infopath/2007/PartnerControls"/>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50</TotalTime>
  <Words>1734</Words>
  <Application>Microsoft Office PowerPoint</Application>
  <PresentationFormat>On-screen Show (4:3)</PresentationFormat>
  <Paragraphs>210</Paragraphs>
  <Slides>15</Slides>
  <Notes>15</Notes>
  <HiddenSlides>0</HiddenSlides>
  <MMClips>17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Lato</vt:lpstr>
      <vt:lpstr>Lucida Grande</vt:lpstr>
      <vt:lpstr>Wingdings</vt:lpstr>
      <vt:lpstr>1_NAS PowerPoint Template Learner</vt:lpstr>
      <vt:lpstr>PowerPoint Presentation</vt:lpstr>
      <vt:lpstr>What is a traineeship?</vt:lpstr>
      <vt:lpstr>What support will you get from the  Training Provider or College?</vt:lpstr>
      <vt:lpstr>What support will you get from the Company?</vt:lpstr>
      <vt:lpstr>What are the benefits of doing a traineeship?</vt:lpstr>
      <vt:lpstr>You may get extra support</vt:lpstr>
      <vt:lpstr>What happens at the end of my traineeship?</vt:lpstr>
      <vt:lpstr>PowerPoint Presentation</vt:lpstr>
      <vt:lpstr>What do I do next?</vt:lpstr>
      <vt:lpstr>Where else can I look for a traineeship?</vt:lpstr>
      <vt:lpstr>Intermediate level apprenticeships</vt:lpstr>
      <vt:lpstr>Contact us</vt:lpstr>
      <vt:lpstr>Amazing Apprenticeships</vt:lpstr>
      <vt:lpstr>What are the benefits of doing a traineeship?</vt:lpstr>
      <vt:lpstr>What happens at the end of my traineeship?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Hollingworth</dc:creator>
  <cp:lastModifiedBy>Claire Sutton</cp:lastModifiedBy>
  <cp:revision>3</cp:revision>
  <dcterms:created xsi:type="dcterms:W3CDTF">2019-07-22T12:58:04Z</dcterms:created>
  <dcterms:modified xsi:type="dcterms:W3CDTF">2020-10-27T11:25:15Z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0x0101008AC8E7284D8AF545960B34799ADC6AE4</vt:lpwstr>
  </property>
</Properties>
</file>